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572" r:id="rId5"/>
    <p:sldId id="576" r:id="rId6"/>
    <p:sldId id="571" r:id="rId7"/>
    <p:sldId id="557" r:id="rId8"/>
    <p:sldId id="561" r:id="rId9"/>
    <p:sldId id="560" r:id="rId10"/>
    <p:sldId id="562" r:id="rId11"/>
    <p:sldId id="563" r:id="rId12"/>
    <p:sldId id="564" r:id="rId13"/>
    <p:sldId id="577" r:id="rId14"/>
    <p:sldId id="575" r:id="rId15"/>
    <p:sldId id="565" r:id="rId16"/>
    <p:sldId id="569" r:id="rId17"/>
    <p:sldId id="567" r:id="rId1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247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1F41"/>
    <a:srgbClr val="FEFFFF"/>
    <a:srgbClr val="FFC31F"/>
    <a:srgbClr val="0071CE"/>
    <a:srgbClr val="000007"/>
    <a:srgbClr val="969696"/>
    <a:srgbClr val="006DAB"/>
    <a:srgbClr val="000000"/>
    <a:srgbClr val="EA078E"/>
    <a:srgbClr val="EE3B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562CEF-4DF7-466D-879C-BD2AD0374FD8}" v="3" dt="2021-09-25T15:29:27.981"/>
    <p1510:client id="{53728905-1A2F-402B-941D-A87DFCAAE398}" v="8" dt="2021-09-25T14:16:32.451"/>
    <p1510:client id="{97FBE73C-62A5-4FEF-9C17-3DCD5873E2F6}" v="86" dt="2021-09-25T14:58:47.088"/>
    <p1510:client id="{D07989EE-E4C3-4593-BEC1-25231A5DEE6C}" v="1" dt="2021-09-25T14:31:58.678"/>
    <p1510:client id="{F0A3AF50-B64D-4C40-A8A7-4A29FA2A8855}" v="61" dt="2021-09-25T14:18:32.6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7247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aac Ng" userId="S::21isln@queensu.ca::792eccaf-b18c-441b-965b-9749afc004ac" providerId="AD" clId="Web-{20562CEF-4DF7-466D-879C-BD2AD0374FD8}"/>
    <pc:docChg chg="modSld">
      <pc:chgData name="Isaac Ng" userId="S::21isln@queensu.ca::792eccaf-b18c-441b-965b-9749afc004ac" providerId="AD" clId="Web-{20562CEF-4DF7-466D-879C-BD2AD0374FD8}" dt="2021-09-25T15:29:25.605" v="1" actId="20577"/>
      <pc:docMkLst>
        <pc:docMk/>
      </pc:docMkLst>
      <pc:sldChg chg="modSp">
        <pc:chgData name="Isaac Ng" userId="S::21isln@queensu.ca::792eccaf-b18c-441b-965b-9749afc004ac" providerId="AD" clId="Web-{20562CEF-4DF7-466D-879C-BD2AD0374FD8}" dt="2021-09-25T15:29:25.605" v="1" actId="20577"/>
        <pc:sldMkLst>
          <pc:docMk/>
          <pc:sldMk cId="1522894337" sldId="572"/>
        </pc:sldMkLst>
        <pc:spChg chg="mod">
          <ac:chgData name="Isaac Ng" userId="S::21isln@queensu.ca::792eccaf-b18c-441b-965b-9749afc004ac" providerId="AD" clId="Web-{20562CEF-4DF7-466D-879C-BD2AD0374FD8}" dt="2021-09-25T15:29:25.605" v="1" actId="20577"/>
          <ac:spMkLst>
            <pc:docMk/>
            <pc:sldMk cId="1522894337" sldId="572"/>
            <ac:spMk id="11" creationId="{AD89B9A0-0C44-4A8D-AD5F-99DC453169A0}"/>
          </ac:spMkLst>
        </pc:spChg>
      </pc:sldChg>
    </pc:docChg>
  </pc:docChgLst>
  <pc:docChgLst>
    <pc:chgData name="Isaac Ng" userId="S::21isln@queensu.ca::792eccaf-b18c-441b-965b-9749afc004ac" providerId="AD" clId="Web-{97FBE73C-62A5-4FEF-9C17-3DCD5873E2F6}"/>
    <pc:docChg chg="modSld">
      <pc:chgData name="Isaac Ng" userId="S::21isln@queensu.ca::792eccaf-b18c-441b-965b-9749afc004ac" providerId="AD" clId="Web-{97FBE73C-62A5-4FEF-9C17-3DCD5873E2F6}" dt="2021-09-25T14:58:29.306" v="76"/>
      <pc:docMkLst>
        <pc:docMk/>
      </pc:docMkLst>
      <pc:sldChg chg="modSp">
        <pc:chgData name="Isaac Ng" userId="S::21isln@queensu.ca::792eccaf-b18c-441b-965b-9749afc004ac" providerId="AD" clId="Web-{97FBE73C-62A5-4FEF-9C17-3DCD5873E2F6}" dt="2021-09-25T14:58:29.306" v="76"/>
        <pc:sldMkLst>
          <pc:docMk/>
          <pc:sldMk cId="1216944653" sldId="575"/>
        </pc:sldMkLst>
        <pc:graphicFrameChg chg="mod modGraphic">
          <ac:chgData name="Isaac Ng" userId="S::21isln@queensu.ca::792eccaf-b18c-441b-965b-9749afc004ac" providerId="AD" clId="Web-{97FBE73C-62A5-4FEF-9C17-3DCD5873E2F6}" dt="2021-09-25T14:58:29.306" v="76"/>
          <ac:graphicFrameMkLst>
            <pc:docMk/>
            <pc:sldMk cId="1216944653" sldId="575"/>
            <ac:graphicFrameMk id="17" creationId="{8AAD0A77-BB16-409C-AF1B-067A1AE8D2FD}"/>
          </ac:graphicFrameMkLst>
        </pc:graphicFrameChg>
      </pc:sldChg>
    </pc:docChg>
  </pc:docChgLst>
  <pc:docChgLst>
    <pc:chgData name="Akshay Malhotra" userId="S::20am87@queensu.ca::501130da-9710-489f-9662-ac63913dc596" providerId="AD" clId="Web-{F0A3AF50-B64D-4C40-A8A7-4A29FA2A8855}"/>
    <pc:docChg chg="modSld">
      <pc:chgData name="Akshay Malhotra" userId="S::20am87@queensu.ca::501130da-9710-489f-9662-ac63913dc596" providerId="AD" clId="Web-{F0A3AF50-B64D-4C40-A8A7-4A29FA2A8855}" dt="2021-09-25T14:18:32.603" v="54"/>
      <pc:docMkLst>
        <pc:docMk/>
      </pc:docMkLst>
      <pc:sldChg chg="modSp">
        <pc:chgData name="Akshay Malhotra" userId="S::20am87@queensu.ca::501130da-9710-489f-9662-ac63913dc596" providerId="AD" clId="Web-{F0A3AF50-B64D-4C40-A8A7-4A29FA2A8855}" dt="2021-09-25T14:18:32.603" v="54"/>
        <pc:sldMkLst>
          <pc:docMk/>
          <pc:sldMk cId="702525671" sldId="577"/>
        </pc:sldMkLst>
        <pc:graphicFrameChg chg="mod modGraphic">
          <ac:chgData name="Akshay Malhotra" userId="S::20am87@queensu.ca::501130da-9710-489f-9662-ac63913dc596" providerId="AD" clId="Web-{F0A3AF50-B64D-4C40-A8A7-4A29FA2A8855}" dt="2021-09-25T14:18:32.603" v="54"/>
          <ac:graphicFrameMkLst>
            <pc:docMk/>
            <pc:sldMk cId="702525671" sldId="577"/>
            <ac:graphicFrameMk id="28" creationId="{30401398-FDA4-4CBA-9AF2-516F54FFFF80}"/>
          </ac:graphicFrameMkLst>
        </pc:graphicFrameChg>
      </pc:sldChg>
    </pc:docChg>
  </pc:docChgLst>
  <pc:docChgLst>
    <pc:chgData name="Akshay Malhotra" userId="S::20am87@queensu.ca::501130da-9710-489f-9662-ac63913dc596" providerId="AD" clId="Web-{D07989EE-E4C3-4593-BEC1-25231A5DEE6C}"/>
    <pc:docChg chg="modSld">
      <pc:chgData name="Akshay Malhotra" userId="S::20am87@queensu.ca::501130da-9710-489f-9662-ac63913dc596" providerId="AD" clId="Web-{D07989EE-E4C3-4593-BEC1-25231A5DEE6C}" dt="2021-09-25T14:31:58.678" v="0"/>
      <pc:docMkLst>
        <pc:docMk/>
      </pc:docMkLst>
      <pc:sldChg chg="delSp">
        <pc:chgData name="Akshay Malhotra" userId="S::20am87@queensu.ca::501130da-9710-489f-9662-ac63913dc596" providerId="AD" clId="Web-{D07989EE-E4C3-4593-BEC1-25231A5DEE6C}" dt="2021-09-25T14:31:58.678" v="0"/>
        <pc:sldMkLst>
          <pc:docMk/>
          <pc:sldMk cId="702525671" sldId="577"/>
        </pc:sldMkLst>
        <pc:spChg chg="del">
          <ac:chgData name="Akshay Malhotra" userId="S::20am87@queensu.ca::501130da-9710-489f-9662-ac63913dc596" providerId="AD" clId="Web-{D07989EE-E4C3-4593-BEC1-25231A5DEE6C}" dt="2021-09-25T14:31:58.678" v="0"/>
          <ac:spMkLst>
            <pc:docMk/>
            <pc:sldMk cId="702525671" sldId="577"/>
            <ac:spMk id="6" creationId="{9167E908-142B-47F7-BCB5-F45697F8BD82}"/>
          </ac:spMkLst>
        </pc:spChg>
      </pc:sldChg>
    </pc:docChg>
  </pc:docChgLst>
  <pc:docChgLst>
    <pc:chgData name="Isaac Ng" userId="S::21isln@queensu.ca::792eccaf-b18c-441b-965b-9749afc004ac" providerId="AD" clId="Web-{53728905-1A2F-402B-941D-A87DFCAAE398}"/>
    <pc:docChg chg="modSld">
      <pc:chgData name="Isaac Ng" userId="S::21isln@queensu.ca::792eccaf-b18c-441b-965b-9749afc004ac" providerId="AD" clId="Web-{53728905-1A2F-402B-941D-A87DFCAAE398}" dt="2021-09-25T14:16:30.467" v="5"/>
      <pc:docMkLst>
        <pc:docMk/>
      </pc:docMkLst>
      <pc:sldChg chg="modSp">
        <pc:chgData name="Isaac Ng" userId="S::21isln@queensu.ca::792eccaf-b18c-441b-965b-9749afc004ac" providerId="AD" clId="Web-{53728905-1A2F-402B-941D-A87DFCAAE398}" dt="2021-09-25T14:16:30.467" v="5"/>
        <pc:sldMkLst>
          <pc:docMk/>
          <pc:sldMk cId="702525671" sldId="577"/>
        </pc:sldMkLst>
        <pc:graphicFrameChg chg="mod modGraphic">
          <ac:chgData name="Isaac Ng" userId="S::21isln@queensu.ca::792eccaf-b18c-441b-965b-9749afc004ac" providerId="AD" clId="Web-{53728905-1A2F-402B-941D-A87DFCAAE398}" dt="2021-09-25T14:16:30.467" v="5"/>
          <ac:graphicFrameMkLst>
            <pc:docMk/>
            <pc:sldMk cId="702525671" sldId="577"/>
            <ac:graphicFrameMk id="28" creationId="{30401398-FDA4-4CBA-9AF2-516F54FFFF8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01B5A4-0685-4C95-AEEF-502E8C8B88C6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55379D2-5F5D-4DAF-93D1-37BA838A4871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 spcFirstLastPara="0" vert="horz" wrap="square" lIns="76200" tIns="76200" rIns="76200" bIns="76200" numCol="1" spcCol="1270" anchor="ctr" anchorCtr="0"/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Recoded categorical variables for </a:t>
          </a:r>
          <a:r>
            <a:rPr lang="en-CA" sz="1600" b="1" kern="1200" err="1">
              <a:solidFill>
                <a:srgbClr val="FEFFFF"/>
              </a:solidFill>
              <a:latin typeface="Bogle"/>
              <a:ea typeface="+mn-ea"/>
              <a:cs typeface="+mn-cs"/>
            </a:rPr>
            <a:t>Marital_Status</a:t>
          </a: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 and Education 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gm:t>
    </dgm:pt>
    <dgm:pt modelId="{B512FC89-3A37-48BE-AC2B-F1EA28D18D5E}" type="parTrans" cxnId="{98811F4A-AC17-4C5B-ADEA-BD609FD4D66C}">
      <dgm:prSet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2BA2BA66-BB0D-4F97-B8CC-DC16244EAAC1}" type="sibTrans" cxnId="{98811F4A-AC17-4C5B-ADEA-BD609FD4D66C}">
      <dgm:prSet phldrT="02" phldr="0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1600" b="1">
              <a:solidFill>
                <a:srgbClr val="FEFFFF"/>
              </a:solidFill>
              <a:latin typeface="Bogle"/>
            </a:rPr>
            <a:t>02</a:t>
          </a:r>
        </a:p>
      </dgm:t>
    </dgm:pt>
    <dgm:pt modelId="{BAE4B18F-9E09-4AFF-B8CB-DE5A3468700C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 spcFirstLastPara="0" vert="horz" wrap="square" lIns="76200" tIns="76200" rIns="76200" bIns="76200" numCol="1" spcCol="1270" anchor="ctr" anchorCtr="0"/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Created dummy variables for </a:t>
          </a:r>
          <a:r>
            <a:rPr lang="en-CA" sz="1600" b="1" kern="1200" err="1">
              <a:solidFill>
                <a:srgbClr val="FEFFFF"/>
              </a:solidFill>
              <a:latin typeface="Bogle"/>
              <a:ea typeface="+mn-ea"/>
              <a:cs typeface="+mn-cs"/>
            </a:rPr>
            <a:t>Marital_Status</a:t>
          </a: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 and Education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gm:t>
    </dgm:pt>
    <dgm:pt modelId="{E13E719B-E15F-4524-882C-55EA0C129B10}" type="parTrans" cxnId="{23A16FA1-376E-43DC-AAB2-B92AAA2C64F3}">
      <dgm:prSet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1FFBF52F-23D9-40B2-A9D9-A68EF80952DD}" type="sibTrans" cxnId="{23A16FA1-376E-43DC-AAB2-B92AAA2C64F3}">
      <dgm:prSet phldrT="04" phldr="0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1600" b="1">
              <a:solidFill>
                <a:srgbClr val="FEFFFF"/>
              </a:solidFill>
              <a:latin typeface="Bogle"/>
            </a:rPr>
            <a:t>04</a:t>
          </a:r>
        </a:p>
      </dgm:t>
    </dgm:pt>
    <dgm:pt modelId="{B459584F-C71C-47E5-9851-0407FD1559A0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 spcFirstLastPara="0" vert="horz" wrap="square" lIns="76200" tIns="76200" rIns="76200" bIns="76200" numCol="1" spcCol="1270" anchor="ctr" anchorCtr="0"/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Aggregated grocery spend variables to create Total_Spend 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gm:t>
    </dgm:pt>
    <dgm:pt modelId="{FDF5720C-8452-4F51-9527-270F809F69D7}" type="parTrans" cxnId="{D148FD3C-56D0-48D2-913D-038079082E50}">
      <dgm:prSet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81A5CC46-C56C-4F96-83E3-DC04A2A74813}" type="sibTrans" cxnId="{D148FD3C-56D0-48D2-913D-038079082E50}">
      <dgm:prSet phldrT="05" phldr="0"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B4713A19-6D1D-426A-BFB5-18ED164C2F70}">
      <dgm:prSet phldr="0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/>
        <a:lstStyle/>
        <a:p>
          <a:pPr rtl="0"/>
          <a:r>
            <a:rPr lang="en-CA" sz="1600" b="1">
              <a:solidFill>
                <a:srgbClr val="FEFFFF"/>
              </a:solidFill>
              <a:latin typeface="Bogle"/>
            </a:rPr>
            <a:t> Transformed variables to create Age and </a:t>
          </a:r>
          <a:r>
            <a:rPr lang="en-CA" sz="1600" b="1" err="1">
              <a:solidFill>
                <a:srgbClr val="FEFFFF"/>
              </a:solidFill>
              <a:latin typeface="Bogle"/>
            </a:rPr>
            <a:t>Enrollment_Length</a:t>
          </a:r>
          <a:endParaRPr lang="en-CA" sz="1600" b="1">
            <a:solidFill>
              <a:srgbClr val="FEFFFF"/>
            </a:solidFill>
            <a:latin typeface="Bogle"/>
          </a:endParaRPr>
        </a:p>
      </dgm:t>
    </dgm:pt>
    <dgm:pt modelId="{9FB1E39D-E9CD-4914-9FE5-013D9573B75E}" type="parTrans" cxnId="{1E24432F-3C49-4B28-ABE8-D0D5FF6D6F24}">
      <dgm:prSet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BE2FD2C4-9DBA-402E-A331-E7A004C871C6}" type="sibTrans" cxnId="{1E24432F-3C49-4B28-ABE8-D0D5FF6D6F24}">
      <dgm:prSet phldrT="01" phldr="0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1600" b="1">
              <a:solidFill>
                <a:srgbClr val="FEFFFF"/>
              </a:solidFill>
              <a:latin typeface="Bogle"/>
            </a:rPr>
            <a:t>01</a:t>
          </a:r>
        </a:p>
      </dgm:t>
    </dgm:pt>
    <dgm:pt modelId="{29E8FBE5-D196-42A4-A0FB-4248A9FCEEA7}">
      <dgm:prSet phldr="0"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dgm:style>
      </dgm:prSet>
      <dgm:spPr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dgm:spPr>
      <dgm:t>
        <a:bodyPr spcFirstLastPara="0" vert="horz" wrap="square" lIns="76200" tIns="76200" rIns="76200" bIns="76200" numCol="1" spcCol="1270" anchor="ctr" anchorCtr="0"/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Used median to address missing Income values</a:t>
          </a:r>
        </a:p>
      </dgm:t>
    </dgm:pt>
    <dgm:pt modelId="{4E1010F7-81F7-4086-8C71-D2516823AC38}" type="parTrans" cxnId="{A907422C-CC8C-4FFA-82A7-14FEE50AD753}">
      <dgm:prSet/>
      <dgm:spPr/>
      <dgm:t>
        <a:bodyPr/>
        <a:lstStyle/>
        <a:p>
          <a:endParaRPr lang="en-US" sz="1600" b="1">
            <a:solidFill>
              <a:srgbClr val="FEFFFF"/>
            </a:solidFill>
            <a:latin typeface="Bogle"/>
          </a:endParaRPr>
        </a:p>
      </dgm:t>
    </dgm:pt>
    <dgm:pt modelId="{233F9D7F-BF91-4E70-968A-AB9913FBCF2E}" type="sibTrans" cxnId="{A907422C-CC8C-4FFA-82A7-14FEE50AD753}">
      <dgm:prSet phldrT="03" phldr="0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z="1600" b="1">
              <a:solidFill>
                <a:srgbClr val="FEFFFF"/>
              </a:solidFill>
              <a:latin typeface="Bogle"/>
            </a:rPr>
            <a:t>03</a:t>
          </a:r>
        </a:p>
      </dgm:t>
    </dgm:pt>
    <dgm:pt modelId="{039466D6-BAAC-423A-879D-69259AB4A56B}" type="pres">
      <dgm:prSet presAssocID="{E801B5A4-0685-4C95-AEEF-502E8C8B88C6}" presName="outerComposite" presStyleCnt="0">
        <dgm:presLayoutVars>
          <dgm:chMax val="5"/>
          <dgm:dir/>
          <dgm:resizeHandles val="exact"/>
        </dgm:presLayoutVars>
      </dgm:prSet>
      <dgm:spPr/>
    </dgm:pt>
    <dgm:pt modelId="{63368B96-FB00-44F6-BD3D-82F706411F3E}" type="pres">
      <dgm:prSet presAssocID="{E801B5A4-0685-4C95-AEEF-502E8C8B88C6}" presName="dummyMaxCanvas" presStyleCnt="0">
        <dgm:presLayoutVars/>
      </dgm:prSet>
      <dgm:spPr/>
    </dgm:pt>
    <dgm:pt modelId="{708FB4BD-EE1F-4690-895F-BF6E566FE198}" type="pres">
      <dgm:prSet presAssocID="{E801B5A4-0685-4C95-AEEF-502E8C8B88C6}" presName="FiveNodes_1" presStyleLbl="node1" presStyleIdx="0" presStyleCnt="5">
        <dgm:presLayoutVars>
          <dgm:bulletEnabled val="1"/>
        </dgm:presLayoutVars>
      </dgm:prSet>
      <dgm:spPr/>
    </dgm:pt>
    <dgm:pt modelId="{66D5F3AB-3E90-45CC-9E1C-39F5BAF6E822}" type="pres">
      <dgm:prSet presAssocID="{E801B5A4-0685-4C95-AEEF-502E8C8B88C6}" presName="FiveNodes_2" presStyleLbl="node1" presStyleIdx="1" presStyleCnt="5">
        <dgm:presLayoutVars>
          <dgm:bulletEnabled val="1"/>
        </dgm:presLayoutVars>
      </dgm:prSet>
      <dgm:spPr>
        <a:xfrm>
          <a:off x="604647" y="892271"/>
          <a:ext cx="8097012" cy="783457"/>
        </a:xfrm>
        <a:prstGeom prst="roundRect">
          <a:avLst>
            <a:gd name="adj" fmla="val 10000"/>
          </a:avLst>
        </a:prstGeom>
      </dgm:spPr>
    </dgm:pt>
    <dgm:pt modelId="{0E896581-7F6E-4F84-9AAE-53C31D408DCB}" type="pres">
      <dgm:prSet presAssocID="{E801B5A4-0685-4C95-AEEF-502E8C8B88C6}" presName="FiveNodes_3" presStyleLbl="node1" presStyleIdx="2" presStyleCnt="5">
        <dgm:presLayoutVars>
          <dgm:bulletEnabled val="1"/>
        </dgm:presLayoutVars>
      </dgm:prSet>
      <dgm:spPr>
        <a:xfrm>
          <a:off x="1209293" y="1784543"/>
          <a:ext cx="8097012" cy="783457"/>
        </a:xfrm>
        <a:prstGeom prst="roundRect">
          <a:avLst>
            <a:gd name="adj" fmla="val 10000"/>
          </a:avLst>
        </a:prstGeom>
      </dgm:spPr>
    </dgm:pt>
    <dgm:pt modelId="{91CF5C4A-9A96-408F-9A71-AFAB3F2B37FC}" type="pres">
      <dgm:prSet presAssocID="{E801B5A4-0685-4C95-AEEF-502E8C8B88C6}" presName="FiveNodes_4" presStyleLbl="node1" presStyleIdx="3" presStyleCnt="5">
        <dgm:presLayoutVars>
          <dgm:bulletEnabled val="1"/>
        </dgm:presLayoutVars>
      </dgm:prSet>
      <dgm:spPr>
        <a:xfrm>
          <a:off x="1813940" y="2676814"/>
          <a:ext cx="8097012" cy="783457"/>
        </a:xfrm>
        <a:prstGeom prst="roundRect">
          <a:avLst>
            <a:gd name="adj" fmla="val 10000"/>
          </a:avLst>
        </a:prstGeom>
      </dgm:spPr>
    </dgm:pt>
    <dgm:pt modelId="{4FE366EF-2F88-4D3F-94FC-959FE8B13963}" type="pres">
      <dgm:prSet presAssocID="{E801B5A4-0685-4C95-AEEF-502E8C8B88C6}" presName="FiveNodes_5" presStyleLbl="node1" presStyleIdx="4" presStyleCnt="5">
        <dgm:presLayoutVars>
          <dgm:bulletEnabled val="1"/>
        </dgm:presLayoutVars>
      </dgm:prSet>
      <dgm:spPr>
        <a:xfrm>
          <a:off x="2418587" y="3569086"/>
          <a:ext cx="8097012" cy="783457"/>
        </a:xfrm>
        <a:prstGeom prst="roundRect">
          <a:avLst>
            <a:gd name="adj" fmla="val 10000"/>
          </a:avLst>
        </a:prstGeom>
      </dgm:spPr>
    </dgm:pt>
    <dgm:pt modelId="{E282E39F-AC73-4A8C-A6E8-16D89BBAF759}" type="pres">
      <dgm:prSet presAssocID="{E801B5A4-0685-4C95-AEEF-502E8C8B88C6}" presName="FiveConn_1-2" presStyleLbl="fgAccFollowNode1" presStyleIdx="0" presStyleCnt="4">
        <dgm:presLayoutVars>
          <dgm:bulletEnabled val="1"/>
        </dgm:presLayoutVars>
      </dgm:prSet>
      <dgm:spPr/>
    </dgm:pt>
    <dgm:pt modelId="{4F8D628B-D778-4D48-83F4-8A69DEA37E83}" type="pres">
      <dgm:prSet presAssocID="{E801B5A4-0685-4C95-AEEF-502E8C8B88C6}" presName="FiveConn_2-3" presStyleLbl="fgAccFollowNode1" presStyleIdx="1" presStyleCnt="4">
        <dgm:presLayoutVars>
          <dgm:bulletEnabled val="1"/>
        </dgm:presLayoutVars>
      </dgm:prSet>
      <dgm:spPr/>
    </dgm:pt>
    <dgm:pt modelId="{3C98E01E-AE3C-4AAB-AE86-F8E57139724D}" type="pres">
      <dgm:prSet presAssocID="{E801B5A4-0685-4C95-AEEF-502E8C8B88C6}" presName="FiveConn_3-4" presStyleLbl="fgAccFollowNode1" presStyleIdx="2" presStyleCnt="4">
        <dgm:presLayoutVars>
          <dgm:bulletEnabled val="1"/>
        </dgm:presLayoutVars>
      </dgm:prSet>
      <dgm:spPr/>
    </dgm:pt>
    <dgm:pt modelId="{E0471168-4908-4A84-A90B-BABFB15E1C09}" type="pres">
      <dgm:prSet presAssocID="{E801B5A4-0685-4C95-AEEF-502E8C8B88C6}" presName="FiveConn_4-5" presStyleLbl="fgAccFollowNode1" presStyleIdx="3" presStyleCnt="4">
        <dgm:presLayoutVars>
          <dgm:bulletEnabled val="1"/>
        </dgm:presLayoutVars>
      </dgm:prSet>
      <dgm:spPr/>
    </dgm:pt>
    <dgm:pt modelId="{CCC1834E-199B-4129-BB35-8F28FD59A585}" type="pres">
      <dgm:prSet presAssocID="{E801B5A4-0685-4C95-AEEF-502E8C8B88C6}" presName="FiveNodes_1_text" presStyleLbl="node1" presStyleIdx="4" presStyleCnt="5">
        <dgm:presLayoutVars>
          <dgm:bulletEnabled val="1"/>
        </dgm:presLayoutVars>
      </dgm:prSet>
      <dgm:spPr/>
    </dgm:pt>
    <dgm:pt modelId="{F5B87695-B1C1-4766-A655-72E751C7A034}" type="pres">
      <dgm:prSet presAssocID="{E801B5A4-0685-4C95-AEEF-502E8C8B88C6}" presName="FiveNodes_2_text" presStyleLbl="node1" presStyleIdx="4" presStyleCnt="5">
        <dgm:presLayoutVars>
          <dgm:bulletEnabled val="1"/>
        </dgm:presLayoutVars>
      </dgm:prSet>
      <dgm:spPr/>
    </dgm:pt>
    <dgm:pt modelId="{802D822F-C74C-4525-85E4-B772D5B70B21}" type="pres">
      <dgm:prSet presAssocID="{E801B5A4-0685-4C95-AEEF-502E8C8B88C6}" presName="FiveNodes_3_text" presStyleLbl="node1" presStyleIdx="4" presStyleCnt="5">
        <dgm:presLayoutVars>
          <dgm:bulletEnabled val="1"/>
        </dgm:presLayoutVars>
      </dgm:prSet>
      <dgm:spPr/>
    </dgm:pt>
    <dgm:pt modelId="{14190535-9072-4E6E-8D7A-215FB6813E23}" type="pres">
      <dgm:prSet presAssocID="{E801B5A4-0685-4C95-AEEF-502E8C8B88C6}" presName="FiveNodes_4_text" presStyleLbl="node1" presStyleIdx="4" presStyleCnt="5">
        <dgm:presLayoutVars>
          <dgm:bulletEnabled val="1"/>
        </dgm:presLayoutVars>
      </dgm:prSet>
      <dgm:spPr/>
    </dgm:pt>
    <dgm:pt modelId="{36BE8A4B-6D84-4B0F-BA26-2A2544EFD607}" type="pres">
      <dgm:prSet presAssocID="{E801B5A4-0685-4C95-AEEF-502E8C8B88C6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6EE2651F-1CC1-4AF5-AEDB-3A82200FC42D}" type="presOf" srcId="{2BA2BA66-BB0D-4F97-B8CC-DC16244EAAC1}" destId="{4F8D628B-D778-4D48-83F4-8A69DEA37E83}" srcOrd="0" destOrd="0" presId="urn:microsoft.com/office/officeart/2005/8/layout/vProcess5"/>
    <dgm:cxn modelId="{7DFC3A2B-4B95-4A42-BA18-EDE612CFE0D6}" type="presOf" srcId="{655379D2-5F5D-4DAF-93D1-37BA838A4871}" destId="{F5B87695-B1C1-4766-A655-72E751C7A034}" srcOrd="1" destOrd="0" presId="urn:microsoft.com/office/officeart/2005/8/layout/vProcess5"/>
    <dgm:cxn modelId="{A907422C-CC8C-4FFA-82A7-14FEE50AD753}" srcId="{E801B5A4-0685-4C95-AEEF-502E8C8B88C6}" destId="{29E8FBE5-D196-42A4-A0FB-4248A9FCEEA7}" srcOrd="2" destOrd="0" parTransId="{4E1010F7-81F7-4086-8C71-D2516823AC38}" sibTransId="{233F9D7F-BF91-4E70-968A-AB9913FBCF2E}"/>
    <dgm:cxn modelId="{1E24432F-3C49-4B28-ABE8-D0D5FF6D6F24}" srcId="{E801B5A4-0685-4C95-AEEF-502E8C8B88C6}" destId="{B4713A19-6D1D-426A-BFB5-18ED164C2F70}" srcOrd="0" destOrd="0" parTransId="{9FB1E39D-E9CD-4914-9FE5-013D9573B75E}" sibTransId="{BE2FD2C4-9DBA-402E-A331-E7A004C871C6}"/>
    <dgm:cxn modelId="{CA745933-64F4-445E-B776-847EF280CE29}" type="presOf" srcId="{B459584F-C71C-47E5-9851-0407FD1559A0}" destId="{4FE366EF-2F88-4D3F-94FC-959FE8B13963}" srcOrd="0" destOrd="0" presId="urn:microsoft.com/office/officeart/2005/8/layout/vProcess5"/>
    <dgm:cxn modelId="{45E0F93C-B409-4E72-A930-A05D7796C779}" type="presOf" srcId="{233F9D7F-BF91-4E70-968A-AB9913FBCF2E}" destId="{3C98E01E-AE3C-4AAB-AE86-F8E57139724D}" srcOrd="0" destOrd="0" presId="urn:microsoft.com/office/officeart/2005/8/layout/vProcess5"/>
    <dgm:cxn modelId="{D148FD3C-56D0-48D2-913D-038079082E50}" srcId="{E801B5A4-0685-4C95-AEEF-502E8C8B88C6}" destId="{B459584F-C71C-47E5-9851-0407FD1559A0}" srcOrd="4" destOrd="0" parTransId="{FDF5720C-8452-4F51-9527-270F809F69D7}" sibTransId="{81A5CC46-C56C-4F96-83E3-DC04A2A74813}"/>
    <dgm:cxn modelId="{4B53D55C-5AB5-4192-8ED5-A6B757C2823D}" type="presOf" srcId="{E801B5A4-0685-4C95-AEEF-502E8C8B88C6}" destId="{039466D6-BAAC-423A-879D-69259AB4A56B}" srcOrd="0" destOrd="0" presId="urn:microsoft.com/office/officeart/2005/8/layout/vProcess5"/>
    <dgm:cxn modelId="{F17AC169-DCDE-487D-9EA6-3EF65F1FBB55}" type="presOf" srcId="{1FFBF52F-23D9-40B2-A9D9-A68EF80952DD}" destId="{E0471168-4908-4A84-A90B-BABFB15E1C09}" srcOrd="0" destOrd="0" presId="urn:microsoft.com/office/officeart/2005/8/layout/vProcess5"/>
    <dgm:cxn modelId="{98811F4A-AC17-4C5B-ADEA-BD609FD4D66C}" srcId="{E801B5A4-0685-4C95-AEEF-502E8C8B88C6}" destId="{655379D2-5F5D-4DAF-93D1-37BA838A4871}" srcOrd="1" destOrd="0" parTransId="{B512FC89-3A37-48BE-AC2B-F1EA28D18D5E}" sibTransId="{2BA2BA66-BB0D-4F97-B8CC-DC16244EAAC1}"/>
    <dgm:cxn modelId="{DBFCCA54-C337-4C26-B7DB-EFED6AA86482}" type="presOf" srcId="{B4713A19-6D1D-426A-BFB5-18ED164C2F70}" destId="{708FB4BD-EE1F-4690-895F-BF6E566FE198}" srcOrd="0" destOrd="0" presId="urn:microsoft.com/office/officeart/2005/8/layout/vProcess5"/>
    <dgm:cxn modelId="{827F9877-68F0-4E3E-BC0E-CAF3F710589B}" type="presOf" srcId="{BAE4B18F-9E09-4AFF-B8CB-DE5A3468700C}" destId="{91CF5C4A-9A96-408F-9A71-AFAB3F2B37FC}" srcOrd="0" destOrd="0" presId="urn:microsoft.com/office/officeart/2005/8/layout/vProcess5"/>
    <dgm:cxn modelId="{34C3287E-0EE5-4DDC-9D21-C8B7EDBB82B4}" type="presOf" srcId="{655379D2-5F5D-4DAF-93D1-37BA838A4871}" destId="{66D5F3AB-3E90-45CC-9E1C-39F5BAF6E822}" srcOrd="0" destOrd="0" presId="urn:microsoft.com/office/officeart/2005/8/layout/vProcess5"/>
    <dgm:cxn modelId="{EADA3595-EAE9-4ECA-A518-879288A22C10}" type="presOf" srcId="{B4713A19-6D1D-426A-BFB5-18ED164C2F70}" destId="{CCC1834E-199B-4129-BB35-8F28FD59A585}" srcOrd="1" destOrd="0" presId="urn:microsoft.com/office/officeart/2005/8/layout/vProcess5"/>
    <dgm:cxn modelId="{23A16FA1-376E-43DC-AAB2-B92AAA2C64F3}" srcId="{E801B5A4-0685-4C95-AEEF-502E8C8B88C6}" destId="{BAE4B18F-9E09-4AFF-B8CB-DE5A3468700C}" srcOrd="3" destOrd="0" parTransId="{E13E719B-E15F-4524-882C-55EA0C129B10}" sibTransId="{1FFBF52F-23D9-40B2-A9D9-A68EF80952DD}"/>
    <dgm:cxn modelId="{9E23A9C1-543D-44B0-A451-122D2CF9C93F}" type="presOf" srcId="{B459584F-C71C-47E5-9851-0407FD1559A0}" destId="{36BE8A4B-6D84-4B0F-BA26-2A2544EFD607}" srcOrd="1" destOrd="0" presId="urn:microsoft.com/office/officeart/2005/8/layout/vProcess5"/>
    <dgm:cxn modelId="{5FDC4FC5-340B-402D-B675-9C47AF7928CC}" type="presOf" srcId="{BE2FD2C4-9DBA-402E-A331-E7A004C871C6}" destId="{E282E39F-AC73-4A8C-A6E8-16D89BBAF759}" srcOrd="0" destOrd="0" presId="urn:microsoft.com/office/officeart/2005/8/layout/vProcess5"/>
    <dgm:cxn modelId="{0A1B3FDF-FA0E-4B70-B6D3-248EB10DB4CC}" type="presOf" srcId="{29E8FBE5-D196-42A4-A0FB-4248A9FCEEA7}" destId="{802D822F-C74C-4525-85E4-B772D5B70B21}" srcOrd="1" destOrd="0" presId="urn:microsoft.com/office/officeart/2005/8/layout/vProcess5"/>
    <dgm:cxn modelId="{389D64E1-B272-4AAA-B760-BC96E5EF8211}" type="presOf" srcId="{BAE4B18F-9E09-4AFF-B8CB-DE5A3468700C}" destId="{14190535-9072-4E6E-8D7A-215FB6813E23}" srcOrd="1" destOrd="0" presId="urn:microsoft.com/office/officeart/2005/8/layout/vProcess5"/>
    <dgm:cxn modelId="{A4F523FD-479E-44A1-8A95-768C49BDB7A7}" type="presOf" srcId="{29E8FBE5-D196-42A4-A0FB-4248A9FCEEA7}" destId="{0E896581-7F6E-4F84-9AAE-53C31D408DCB}" srcOrd="0" destOrd="0" presId="urn:microsoft.com/office/officeart/2005/8/layout/vProcess5"/>
    <dgm:cxn modelId="{87474514-5C64-41E6-A00C-617E0B545F17}" type="presParOf" srcId="{039466D6-BAAC-423A-879D-69259AB4A56B}" destId="{63368B96-FB00-44F6-BD3D-82F706411F3E}" srcOrd="0" destOrd="0" presId="urn:microsoft.com/office/officeart/2005/8/layout/vProcess5"/>
    <dgm:cxn modelId="{2FEDF47E-1589-443C-8C1E-9DB4A8765BCC}" type="presParOf" srcId="{039466D6-BAAC-423A-879D-69259AB4A56B}" destId="{708FB4BD-EE1F-4690-895F-BF6E566FE198}" srcOrd="1" destOrd="0" presId="urn:microsoft.com/office/officeart/2005/8/layout/vProcess5"/>
    <dgm:cxn modelId="{1CBB6670-504B-407D-A8C1-E7E0953F7781}" type="presParOf" srcId="{039466D6-BAAC-423A-879D-69259AB4A56B}" destId="{66D5F3AB-3E90-45CC-9E1C-39F5BAF6E822}" srcOrd="2" destOrd="0" presId="urn:microsoft.com/office/officeart/2005/8/layout/vProcess5"/>
    <dgm:cxn modelId="{D9F22EEC-8BD3-4849-8FFA-26C58DF05AA6}" type="presParOf" srcId="{039466D6-BAAC-423A-879D-69259AB4A56B}" destId="{0E896581-7F6E-4F84-9AAE-53C31D408DCB}" srcOrd="3" destOrd="0" presId="urn:microsoft.com/office/officeart/2005/8/layout/vProcess5"/>
    <dgm:cxn modelId="{5AFB8793-6541-40C7-98C5-FA99A465F335}" type="presParOf" srcId="{039466D6-BAAC-423A-879D-69259AB4A56B}" destId="{91CF5C4A-9A96-408F-9A71-AFAB3F2B37FC}" srcOrd="4" destOrd="0" presId="urn:microsoft.com/office/officeart/2005/8/layout/vProcess5"/>
    <dgm:cxn modelId="{C2EF4F51-CE63-4874-8F90-1E202782A6FA}" type="presParOf" srcId="{039466D6-BAAC-423A-879D-69259AB4A56B}" destId="{4FE366EF-2F88-4D3F-94FC-959FE8B13963}" srcOrd="5" destOrd="0" presId="urn:microsoft.com/office/officeart/2005/8/layout/vProcess5"/>
    <dgm:cxn modelId="{A9B89DB1-2FE4-4417-B001-907912DF3AAA}" type="presParOf" srcId="{039466D6-BAAC-423A-879D-69259AB4A56B}" destId="{E282E39F-AC73-4A8C-A6E8-16D89BBAF759}" srcOrd="6" destOrd="0" presId="urn:microsoft.com/office/officeart/2005/8/layout/vProcess5"/>
    <dgm:cxn modelId="{F26F15B3-9F11-4BE3-9876-9DD64293D8A4}" type="presParOf" srcId="{039466D6-BAAC-423A-879D-69259AB4A56B}" destId="{4F8D628B-D778-4D48-83F4-8A69DEA37E83}" srcOrd="7" destOrd="0" presId="urn:microsoft.com/office/officeart/2005/8/layout/vProcess5"/>
    <dgm:cxn modelId="{8336338E-CF39-4EC4-98D8-85D683924AE1}" type="presParOf" srcId="{039466D6-BAAC-423A-879D-69259AB4A56B}" destId="{3C98E01E-AE3C-4AAB-AE86-F8E57139724D}" srcOrd="8" destOrd="0" presId="urn:microsoft.com/office/officeart/2005/8/layout/vProcess5"/>
    <dgm:cxn modelId="{2E3A230E-4392-454E-9F68-CCDA6455D45B}" type="presParOf" srcId="{039466D6-BAAC-423A-879D-69259AB4A56B}" destId="{E0471168-4908-4A84-A90B-BABFB15E1C09}" srcOrd="9" destOrd="0" presId="urn:microsoft.com/office/officeart/2005/8/layout/vProcess5"/>
    <dgm:cxn modelId="{1CBD27D9-212D-42D9-B46A-F2C1311D6767}" type="presParOf" srcId="{039466D6-BAAC-423A-879D-69259AB4A56B}" destId="{CCC1834E-199B-4129-BB35-8F28FD59A585}" srcOrd="10" destOrd="0" presId="urn:microsoft.com/office/officeart/2005/8/layout/vProcess5"/>
    <dgm:cxn modelId="{F3FCD805-F135-4130-B32B-B5468F1E71E2}" type="presParOf" srcId="{039466D6-BAAC-423A-879D-69259AB4A56B}" destId="{F5B87695-B1C1-4766-A655-72E751C7A034}" srcOrd="11" destOrd="0" presId="urn:microsoft.com/office/officeart/2005/8/layout/vProcess5"/>
    <dgm:cxn modelId="{3B2F415E-9423-4784-8803-3624FCD86CFD}" type="presParOf" srcId="{039466D6-BAAC-423A-879D-69259AB4A56B}" destId="{802D822F-C74C-4525-85E4-B772D5B70B21}" srcOrd="12" destOrd="0" presId="urn:microsoft.com/office/officeart/2005/8/layout/vProcess5"/>
    <dgm:cxn modelId="{6510C780-1CA9-4279-8981-B635064ED0D8}" type="presParOf" srcId="{039466D6-BAAC-423A-879D-69259AB4A56B}" destId="{14190535-9072-4E6E-8D7A-215FB6813E23}" srcOrd="13" destOrd="0" presId="urn:microsoft.com/office/officeart/2005/8/layout/vProcess5"/>
    <dgm:cxn modelId="{3FCB3358-0DEE-4599-A7BA-18E4F877696C}" type="presParOf" srcId="{039466D6-BAAC-423A-879D-69259AB4A56B}" destId="{36BE8A4B-6D84-4B0F-BA26-2A2544EFD60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8FB4BD-EE1F-4690-895F-BF6E566FE198}">
      <dsp:nvSpPr>
        <dsp:cNvPr id="0" name=""/>
        <dsp:cNvSpPr/>
      </dsp:nvSpPr>
      <dsp:spPr>
        <a:xfrm>
          <a:off x="0" y="0"/>
          <a:ext cx="8097012" cy="783457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</a:rPr>
            <a:t> Transformed variables to create Age and </a:t>
          </a:r>
          <a:r>
            <a:rPr lang="en-CA" sz="1600" b="1" kern="1200" err="1">
              <a:solidFill>
                <a:srgbClr val="FEFFFF"/>
              </a:solidFill>
              <a:latin typeface="Bogle"/>
            </a:rPr>
            <a:t>Enrollment_Length</a:t>
          </a:r>
          <a:endParaRPr lang="en-CA" sz="1600" b="1" kern="1200">
            <a:solidFill>
              <a:srgbClr val="FEFFFF"/>
            </a:solidFill>
            <a:latin typeface="Bogle"/>
          </a:endParaRPr>
        </a:p>
      </dsp:txBody>
      <dsp:txXfrm>
        <a:off x="22947" y="22947"/>
        <a:ext cx="7159934" cy="737563"/>
      </dsp:txXfrm>
    </dsp:sp>
    <dsp:sp modelId="{66D5F3AB-3E90-45CC-9E1C-39F5BAF6E822}">
      <dsp:nvSpPr>
        <dsp:cNvPr id="0" name=""/>
        <dsp:cNvSpPr/>
      </dsp:nvSpPr>
      <dsp:spPr>
        <a:xfrm>
          <a:off x="604647" y="892271"/>
          <a:ext cx="8097012" cy="783457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Recoded categorical variables for </a:t>
          </a:r>
          <a:r>
            <a:rPr lang="en-CA" sz="1600" b="1" kern="1200" err="1">
              <a:solidFill>
                <a:srgbClr val="FEFFFF"/>
              </a:solidFill>
              <a:latin typeface="Bogle"/>
              <a:ea typeface="+mn-ea"/>
              <a:cs typeface="+mn-cs"/>
            </a:rPr>
            <a:t>Marital_Status</a:t>
          </a: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 and Education 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sp:txBody>
      <dsp:txXfrm>
        <a:off x="627594" y="915218"/>
        <a:ext cx="6937223" cy="737563"/>
      </dsp:txXfrm>
    </dsp:sp>
    <dsp:sp modelId="{0E896581-7F6E-4F84-9AAE-53C31D408DCB}">
      <dsp:nvSpPr>
        <dsp:cNvPr id="0" name=""/>
        <dsp:cNvSpPr/>
      </dsp:nvSpPr>
      <dsp:spPr>
        <a:xfrm>
          <a:off x="1209293" y="1784543"/>
          <a:ext cx="8097012" cy="783457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Used median to address missing Income values</a:t>
          </a:r>
        </a:p>
      </dsp:txBody>
      <dsp:txXfrm>
        <a:off x="1232240" y="1807490"/>
        <a:ext cx="6937223" cy="737563"/>
      </dsp:txXfrm>
    </dsp:sp>
    <dsp:sp modelId="{91CF5C4A-9A96-408F-9A71-AFAB3F2B37FC}">
      <dsp:nvSpPr>
        <dsp:cNvPr id="0" name=""/>
        <dsp:cNvSpPr/>
      </dsp:nvSpPr>
      <dsp:spPr>
        <a:xfrm>
          <a:off x="1813940" y="2676814"/>
          <a:ext cx="8097012" cy="783457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Created dummy variables for </a:t>
          </a:r>
          <a:r>
            <a:rPr lang="en-CA" sz="1600" b="1" kern="1200" err="1">
              <a:solidFill>
                <a:srgbClr val="FEFFFF"/>
              </a:solidFill>
              <a:latin typeface="Bogle"/>
              <a:ea typeface="+mn-ea"/>
              <a:cs typeface="+mn-cs"/>
            </a:rPr>
            <a:t>Marital_Status</a:t>
          </a: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 and Education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sp:txBody>
      <dsp:txXfrm>
        <a:off x="1836887" y="2699761"/>
        <a:ext cx="6937223" cy="737563"/>
      </dsp:txXfrm>
    </dsp:sp>
    <dsp:sp modelId="{4FE366EF-2F88-4D3F-94FC-959FE8B13963}">
      <dsp:nvSpPr>
        <dsp:cNvPr id="0" name=""/>
        <dsp:cNvSpPr/>
      </dsp:nvSpPr>
      <dsp:spPr>
        <a:xfrm>
          <a:off x="2418587" y="3569086"/>
          <a:ext cx="8097012" cy="783457"/>
        </a:xfrm>
        <a:prstGeom prst="roundRect">
          <a:avLst>
            <a:gd name="adj" fmla="val 10000"/>
          </a:avLst>
        </a:prstGeom>
        <a:noFill/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kern="1200">
              <a:solidFill>
                <a:srgbClr val="FEFFFF"/>
              </a:solidFill>
              <a:latin typeface="Bogle"/>
              <a:ea typeface="+mn-ea"/>
              <a:cs typeface="+mn-cs"/>
            </a:rPr>
            <a:t>Aggregated grocery spend variables to create Total_Spend </a:t>
          </a:r>
          <a:endParaRPr lang="en-US" sz="1600" b="1" kern="1200">
            <a:solidFill>
              <a:srgbClr val="FEFFFF"/>
            </a:solidFill>
            <a:latin typeface="Bogle"/>
            <a:ea typeface="+mn-ea"/>
            <a:cs typeface="+mn-cs"/>
          </a:endParaRPr>
        </a:p>
      </dsp:txBody>
      <dsp:txXfrm>
        <a:off x="2441534" y="3592033"/>
        <a:ext cx="6937223" cy="737563"/>
      </dsp:txXfrm>
    </dsp:sp>
    <dsp:sp modelId="{E282E39F-AC73-4A8C-A6E8-16D89BBAF759}">
      <dsp:nvSpPr>
        <dsp:cNvPr id="0" name=""/>
        <dsp:cNvSpPr/>
      </dsp:nvSpPr>
      <dsp:spPr>
        <a:xfrm>
          <a:off x="7587764" y="572359"/>
          <a:ext cx="509247" cy="509247"/>
        </a:xfrm>
        <a:prstGeom prst="downArrow">
          <a:avLst>
            <a:gd name="adj1" fmla="val 55000"/>
            <a:gd name="adj2" fmla="val 45000"/>
          </a:avLst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rgbClr val="FEFFFF"/>
              </a:solidFill>
              <a:latin typeface="Bogle"/>
            </a:rPr>
            <a:t>01</a:t>
          </a:r>
        </a:p>
      </dsp:txBody>
      <dsp:txXfrm>
        <a:off x="7702345" y="572359"/>
        <a:ext cx="280085" cy="383208"/>
      </dsp:txXfrm>
    </dsp:sp>
    <dsp:sp modelId="{4F8D628B-D778-4D48-83F4-8A69DEA37E83}">
      <dsp:nvSpPr>
        <dsp:cNvPr id="0" name=""/>
        <dsp:cNvSpPr/>
      </dsp:nvSpPr>
      <dsp:spPr>
        <a:xfrm>
          <a:off x="8192411" y="1464631"/>
          <a:ext cx="509247" cy="509247"/>
        </a:xfrm>
        <a:prstGeom prst="downArrow">
          <a:avLst>
            <a:gd name="adj1" fmla="val 55000"/>
            <a:gd name="adj2" fmla="val 45000"/>
          </a:avLst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rgbClr val="FEFFFF"/>
              </a:solidFill>
              <a:latin typeface="Bogle"/>
            </a:rPr>
            <a:t>02</a:t>
          </a:r>
        </a:p>
      </dsp:txBody>
      <dsp:txXfrm>
        <a:off x="8306992" y="1464631"/>
        <a:ext cx="280085" cy="383208"/>
      </dsp:txXfrm>
    </dsp:sp>
    <dsp:sp modelId="{3C98E01E-AE3C-4AAB-AE86-F8E57139724D}">
      <dsp:nvSpPr>
        <dsp:cNvPr id="0" name=""/>
        <dsp:cNvSpPr/>
      </dsp:nvSpPr>
      <dsp:spPr>
        <a:xfrm>
          <a:off x="8797058" y="2343844"/>
          <a:ext cx="509247" cy="509247"/>
        </a:xfrm>
        <a:prstGeom prst="downArrow">
          <a:avLst>
            <a:gd name="adj1" fmla="val 55000"/>
            <a:gd name="adj2" fmla="val 45000"/>
          </a:avLst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rgbClr val="FEFFFF"/>
              </a:solidFill>
              <a:latin typeface="Bogle"/>
            </a:rPr>
            <a:t>03</a:t>
          </a:r>
        </a:p>
      </dsp:txBody>
      <dsp:txXfrm>
        <a:off x="8911639" y="2343844"/>
        <a:ext cx="280085" cy="383208"/>
      </dsp:txXfrm>
    </dsp:sp>
    <dsp:sp modelId="{E0471168-4908-4A84-A90B-BABFB15E1C09}">
      <dsp:nvSpPr>
        <dsp:cNvPr id="0" name=""/>
        <dsp:cNvSpPr/>
      </dsp:nvSpPr>
      <dsp:spPr>
        <a:xfrm>
          <a:off x="9401705" y="3244821"/>
          <a:ext cx="509247" cy="509247"/>
        </a:xfrm>
        <a:prstGeom prst="downArrow">
          <a:avLst>
            <a:gd name="adj1" fmla="val 55000"/>
            <a:gd name="adj2" fmla="val 45000"/>
          </a:avLst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>
              <a:solidFill>
                <a:srgbClr val="FEFFFF"/>
              </a:solidFill>
              <a:latin typeface="Bogle"/>
            </a:rPr>
            <a:t>04</a:t>
          </a:r>
        </a:p>
      </dsp:txBody>
      <dsp:txXfrm>
        <a:off x="9516286" y="3244821"/>
        <a:ext cx="280085" cy="3832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Bogle Regular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8107A-0D21-4391-B7DE-4B7EC28AC458}" type="datetimeFigureOut">
              <a:rPr lang="en-US" smtClean="0">
                <a:latin typeface="Bogle Regular" charset="0"/>
              </a:rPr>
              <a:t>9/25/2021</a:t>
            </a:fld>
            <a:endParaRPr lang="en-US">
              <a:latin typeface="Bogle Regular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Bogle Regular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57B29F-A4FF-41A1-B0C7-D38813C89F60}" type="slidenum">
              <a:rPr lang="en-US" smtClean="0">
                <a:latin typeface="Bogle Regular" charset="0"/>
              </a:rPr>
              <a:t>‹#›</a:t>
            </a:fld>
            <a:endParaRPr lang="en-US">
              <a:latin typeface="Bogle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28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4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Bogle Regular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Bogle Regular" charset="0"/>
              </a:defRPr>
            </a:lvl1pPr>
          </a:lstStyle>
          <a:p>
            <a:fld id="{F7C8631A-98B6-4D19-B7DF-02C81375AD2C}" type="datetimeFigureOut">
              <a:rPr lang="en-US" smtClean="0"/>
              <a:pPr/>
              <a:t>9/25/2021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Bogle Regular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Bogle Regular" charset="0"/>
              </a:defRPr>
            </a:lvl1pPr>
          </a:lstStyle>
          <a:p>
            <a:fld id="{04AE4BF9-374B-455F-BC55-D77ADD1900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1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Bogle Regular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Bogle Regular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Bogle Regular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Bogle Regular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Bogle Regular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Calibri"/>
                <a:cs typeface="Calibri"/>
              </a:rPr>
              <a:t># Akshay – AUC CURVE BETTER RESOLUTION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AE4BF9-374B-455F-BC55-D77ADD1900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83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ark Title Slide - Blue">
    <p:bg>
      <p:bgPr>
        <a:solidFill>
          <a:srgbClr val="041F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8D2C3C4-4E82-844B-8265-E8B1E9367E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1948" y="3657600"/>
            <a:ext cx="4866664" cy="12954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4800" b="1" i="0" baseline="0">
                <a:solidFill>
                  <a:srgbClr val="FEFFFF"/>
                </a:solidFill>
                <a:latin typeface="Bogle Black" panose="020B0503020203060203" pitchFamily="34" charset="77"/>
              </a:defRPr>
            </a:lvl1pPr>
            <a:lvl2pPr marL="0" indent="0" algn="l">
              <a:buNone/>
              <a:defRPr sz="4000" b="1" i="0">
                <a:solidFill>
                  <a:schemeClr val="tx1"/>
                </a:solidFill>
                <a:latin typeface="Bogle" panose="020B0503020203060203" pitchFamily="34" charset="77"/>
              </a:defRPr>
            </a:lvl2pPr>
          </a:lstStyle>
          <a:p>
            <a:pPr lvl="0"/>
            <a:r>
              <a:rPr lang="en-US"/>
              <a:t>This is your title.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CEC8534-4921-7F4C-A396-01B5886809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1948" y="4485289"/>
            <a:ext cx="4866664" cy="783021"/>
          </a:xfrm>
        </p:spPr>
        <p:txBody>
          <a:bodyPr anchor="ctr">
            <a:normAutofit/>
          </a:bodyPr>
          <a:lstStyle>
            <a:lvl1pPr marL="0" indent="0" algn="l">
              <a:buNone/>
              <a:defRPr sz="8000" b="1" i="0" baseline="0">
                <a:solidFill>
                  <a:schemeClr val="accent4"/>
                </a:solidFill>
                <a:latin typeface="Bogle Black" panose="020B0503020203060203" pitchFamily="34" charset="77"/>
              </a:defRPr>
            </a:lvl1pPr>
            <a:lvl2pPr marL="0" indent="0" algn="l">
              <a:buNone/>
              <a:defRPr sz="2400" b="0" i="0">
                <a:solidFill>
                  <a:srgbClr val="FEFFFF"/>
                </a:solidFill>
                <a:latin typeface="Bogle" panose="020B0503020203060203" pitchFamily="34" charset="77"/>
              </a:defRPr>
            </a:lvl2pPr>
          </a:lstStyle>
          <a:p>
            <a:pPr lvl="1"/>
            <a:r>
              <a:rPr lang="en-US"/>
              <a:t>This is your subtitle.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A6D964-6A76-CE4B-AC50-707D0CFD68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803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ed List with image - light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536087" y="533400"/>
            <a:ext cx="6172200" cy="19812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 i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a single thought or heading.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C8577D6-411F-464F-A5A2-A69D254728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89612" y="1828800"/>
            <a:ext cx="5925987" cy="4041687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D723E8B-BB4C-5541-9E24-B1D06B236D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6087" y="2590800"/>
            <a:ext cx="6172200" cy="3124200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800">
                <a:solidFill>
                  <a:schemeClr val="tx2"/>
                </a:solidFill>
              </a:defRPr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400">
                <a:solidFill>
                  <a:schemeClr val="tx2"/>
                </a:solidFill>
              </a:defRPr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000">
                <a:solidFill>
                  <a:schemeClr val="tx2"/>
                </a:solidFill>
              </a:defRPr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1800">
                <a:solidFill>
                  <a:schemeClr val="tx2"/>
                </a:solidFill>
              </a:defRPr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4304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Thought with Supporting Stat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CFC8D68-3138-3F4D-9F3F-9C182F0EE40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" y="0"/>
            <a:ext cx="6094412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255E27-8E28-6141-A406-4AE4C1BC65C6}"/>
              </a:ext>
            </a:extLst>
          </p:cNvPr>
          <p:cNvSpPr/>
          <p:nvPr userDrawn="1"/>
        </p:nvSpPr>
        <p:spPr>
          <a:xfrm>
            <a:off x="6094413" y="0"/>
            <a:ext cx="60944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52BE7024-A007-F54E-9DA5-21FA98C111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04012" y="1128382"/>
            <a:ext cx="4926878" cy="229292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 i="0" baseline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r>
              <a:rPr lang="en-US"/>
              <a:t>This is a single thought or heading.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15F13DE-072F-AE4A-8A91-7004EFB55BF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4012" y="3733800"/>
            <a:ext cx="4926878" cy="2311978"/>
          </a:xfrm>
        </p:spPr>
        <p:txBody>
          <a:bodyPr anchor="t">
            <a:norm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2800" b="0" i="0" baseline="0">
                <a:solidFill>
                  <a:schemeClr val="tx2"/>
                </a:solidFill>
                <a:latin typeface="Bogle Regular" charset="0"/>
                <a:cs typeface="Bogle Regular" charset="0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r>
              <a:rPr lang="en-US"/>
              <a:t>This is a supporting statement for that thought.</a:t>
            </a:r>
          </a:p>
        </p:txBody>
      </p:sp>
    </p:spTree>
    <p:extLst>
      <p:ext uri="{BB962C8B-B14F-4D97-AF65-F5344CB8AC3E}">
        <p14:creationId xmlns:p14="http://schemas.microsoft.com/office/powerpoint/2010/main" val="15823592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-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531813" y="0"/>
            <a:ext cx="3886199" cy="6858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 i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a single thought or heading.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B71A60-066C-B547-A185-B22DBAACBA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27611" y="-25400"/>
            <a:ext cx="6629401" cy="68834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rgbClr val="FEFFFF"/>
                </a:solidFill>
              </a:defRPr>
            </a:lvl1pPr>
            <a:lvl2pPr>
              <a:defRPr>
                <a:solidFill>
                  <a:srgbClr val="FEFFFF"/>
                </a:solidFill>
              </a:defRPr>
            </a:lvl2pPr>
            <a:lvl3pPr>
              <a:defRPr>
                <a:solidFill>
                  <a:srgbClr val="FEFFFF"/>
                </a:solidFill>
              </a:defRPr>
            </a:lvl3pPr>
            <a:lvl4pPr>
              <a:defRPr>
                <a:solidFill>
                  <a:srgbClr val="FEFFFF"/>
                </a:solidFill>
              </a:defRPr>
            </a:lvl4pPr>
            <a:lvl5pPr>
              <a:defRPr>
                <a:solidFill>
                  <a:srgbClr val="FEFFFF"/>
                </a:solidFill>
              </a:defRPr>
            </a:lvl5pPr>
          </a:lstStyle>
          <a:p>
            <a:pPr lvl="0"/>
            <a:r>
              <a:rPr lang="en-US"/>
              <a:t>This is your first point</a:t>
            </a:r>
          </a:p>
        </p:txBody>
      </p:sp>
    </p:spTree>
    <p:extLst>
      <p:ext uri="{BB962C8B-B14F-4D97-AF65-F5344CB8AC3E}">
        <p14:creationId xmlns:p14="http://schemas.microsoft.com/office/powerpoint/2010/main" val="15926683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 - light/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1E7A38B-A619-3A45-A564-BB264C177599}"/>
              </a:ext>
            </a:extLst>
          </p:cNvPr>
          <p:cNvSpPr/>
          <p:nvPr userDrawn="1"/>
        </p:nvSpPr>
        <p:spPr>
          <a:xfrm>
            <a:off x="0" y="-25400"/>
            <a:ext cx="4646611" cy="6883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531813" y="0"/>
            <a:ext cx="3797207" cy="6858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 i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a single thought or heading.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CD028-535F-8D44-BE56-774F35CA23F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27611" y="-25400"/>
            <a:ext cx="6629401" cy="68834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rgbClr val="FEFFFF"/>
                </a:solidFill>
              </a:defRPr>
            </a:lvl1pPr>
            <a:lvl2pPr>
              <a:defRPr>
                <a:solidFill>
                  <a:srgbClr val="FEFFFF"/>
                </a:solidFill>
              </a:defRPr>
            </a:lvl2pPr>
            <a:lvl3pPr>
              <a:defRPr>
                <a:solidFill>
                  <a:srgbClr val="FEFFFF"/>
                </a:solidFill>
              </a:defRPr>
            </a:lvl3pPr>
            <a:lvl4pPr>
              <a:defRPr>
                <a:solidFill>
                  <a:srgbClr val="FEFFFF"/>
                </a:solidFill>
              </a:defRPr>
            </a:lvl4pPr>
            <a:lvl5pPr>
              <a:defRPr>
                <a:solidFill>
                  <a:srgbClr val="FEFFFF"/>
                </a:solidFill>
              </a:defRPr>
            </a:lvl5pPr>
          </a:lstStyle>
          <a:p>
            <a:pPr lvl="0"/>
            <a:r>
              <a:rPr lang="en-US"/>
              <a:t>This is your first point</a:t>
            </a:r>
          </a:p>
        </p:txBody>
      </p:sp>
    </p:spTree>
    <p:extLst>
      <p:ext uri="{BB962C8B-B14F-4D97-AF65-F5344CB8AC3E}">
        <p14:creationId xmlns:p14="http://schemas.microsoft.com/office/powerpoint/2010/main" val="15669523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Thoughts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id="{1F483581-976F-2948-AD00-50EEB9425E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63" t="7022" r="-1" b="22750"/>
          <a:stretch/>
        </p:blipFill>
        <p:spPr>
          <a:xfrm>
            <a:off x="5180012" y="0"/>
            <a:ext cx="7008813" cy="6858000"/>
          </a:xfrm>
          <a:prstGeom prst="rect">
            <a:avLst/>
          </a:prstGeom>
        </p:spPr>
      </p:pic>
      <p:sp>
        <p:nvSpPr>
          <p:cNvPr id="1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531813" y="304800"/>
            <a:ext cx="5638879" cy="1371600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0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000" baseline="0">
                <a:solidFill>
                  <a:schemeClr val="tx2"/>
                </a:solidFill>
              </a:defRPr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first thought.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85770-D706-FA47-A5D4-318AA0425C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1813" y="1828800"/>
            <a:ext cx="5638800" cy="1600200"/>
          </a:xfrm>
        </p:spPr>
        <p:txBody>
          <a:bodyPr/>
          <a:lstStyle>
            <a:lvl3pPr marL="8128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626FFBF-4F79-FE48-9024-527DC065F3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1813" y="3560618"/>
            <a:ext cx="5638879" cy="1371600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000" b="1" i="0" baseline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000" baseline="0">
                <a:solidFill>
                  <a:schemeClr val="tx2"/>
                </a:solidFill>
              </a:defRPr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second thought.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E504974-9654-4849-A8E4-304A7217DCA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1813" y="5084618"/>
            <a:ext cx="5638800" cy="1600200"/>
          </a:xfrm>
        </p:spPr>
        <p:txBody>
          <a:bodyPr/>
          <a:lstStyle>
            <a:lvl3pPr marL="8128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910958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Thoughts -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10">
            <a:extLst>
              <a:ext uri="{FF2B5EF4-FFF2-40B4-BE49-F238E27FC236}">
                <a16:creationId xmlns:a16="http://schemas.microsoft.com/office/drawing/2014/main" id="{1744CD02-6BC7-EB40-BC9E-BF1E763461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13069" r="-6550" b="-2173"/>
          <a:stretch/>
        </p:blipFill>
        <p:spPr>
          <a:xfrm>
            <a:off x="6399213" y="0"/>
            <a:ext cx="5789612" cy="6248400"/>
          </a:xfrm>
          <a:prstGeom prst="rect">
            <a:avLst/>
          </a:prstGeom>
        </p:spPr>
      </p:pic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D19D2B14-43A8-F84F-A6EB-D004E461D12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1813" y="304800"/>
            <a:ext cx="5638879" cy="1371600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0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000" baseline="0">
                <a:solidFill>
                  <a:schemeClr val="tx2"/>
                </a:solidFill>
              </a:defRPr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first thought.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53B935E-45F8-264D-8563-04F6BCB2D1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1813" y="1828800"/>
            <a:ext cx="5638800" cy="1600200"/>
          </a:xfrm>
        </p:spPr>
        <p:txBody>
          <a:bodyPr/>
          <a:lstStyle>
            <a:lvl1pPr>
              <a:defRPr>
                <a:solidFill>
                  <a:srgbClr val="FEFFFF"/>
                </a:solidFill>
              </a:defRPr>
            </a:lvl1pPr>
            <a:lvl2pPr>
              <a:defRPr>
                <a:solidFill>
                  <a:srgbClr val="FEFFFF"/>
                </a:solidFill>
              </a:defRPr>
            </a:lvl2pPr>
            <a:lvl3pPr marL="8128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1BB390BC-84A1-A74A-9D55-501A86542E6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1813" y="3560618"/>
            <a:ext cx="5638879" cy="1371600"/>
          </a:xfrm>
        </p:spPr>
        <p:txBody>
          <a:bodyPr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  <a:defRPr sz="4000" b="1" i="0" baseline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None/>
              <a:defRPr sz="2000" baseline="0">
                <a:solidFill>
                  <a:schemeClr val="tx2"/>
                </a:solidFill>
              </a:defRPr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second thought.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349DC83-B013-E648-A1B6-640952403D2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1813" y="5084618"/>
            <a:ext cx="5638800" cy="1600200"/>
          </a:xfrm>
        </p:spPr>
        <p:txBody>
          <a:bodyPr/>
          <a:lstStyle>
            <a:lvl1pPr>
              <a:defRPr>
                <a:solidFill>
                  <a:srgbClr val="FEFFFF"/>
                </a:solidFill>
              </a:defRPr>
            </a:lvl1pPr>
            <a:lvl2pPr>
              <a:defRPr>
                <a:solidFill>
                  <a:srgbClr val="FEFFFF"/>
                </a:solidFill>
              </a:defRPr>
            </a:lvl2pPr>
            <a:lvl3pPr marL="8128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450174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-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6088275" y="1839036"/>
            <a:ext cx="1" cy="411480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351212" y="1066800"/>
            <a:ext cx="5486399" cy="400110"/>
          </a:xfrm>
        </p:spPr>
        <p:txBody>
          <a:bodyPr>
            <a:noAutofit/>
          </a:bodyPr>
          <a:lstStyle>
            <a:lvl1pPr marL="0" indent="0" algn="ctr">
              <a:buNone/>
              <a:defRPr sz="2400" b="1" i="1" baseline="0">
                <a:solidFill>
                  <a:schemeClr val="bg1"/>
                </a:solidFill>
                <a:latin typeface="Bogle Regular" charset="0"/>
              </a:defRPr>
            </a:lvl1pPr>
          </a:lstStyle>
          <a:p>
            <a:pPr lvl="0"/>
            <a:r>
              <a:rPr lang="en-US"/>
              <a:t>Optional Header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3FADD51-C9D8-4E49-8FAC-CB2C90F0DEA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31813" y="1838325"/>
            <a:ext cx="5257800" cy="4114800"/>
          </a:xfrm>
        </p:spPr>
        <p:txBody>
          <a:bodyPr anchor="ctr"/>
          <a:lstStyle>
            <a:lvl1pPr marL="0" indent="0" algn="ctr">
              <a:buNone/>
              <a:defRPr b="0" i="0" baseline="0">
                <a:solidFill>
                  <a:schemeClr val="bg1"/>
                </a:solidFill>
                <a:latin typeface="Bogle Regular" charset="0"/>
              </a:defRPr>
            </a:lvl1pPr>
          </a:lstStyle>
          <a:p>
            <a:r>
              <a:rPr lang="en-US"/>
              <a:t>This is your first image.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A5D68318-E218-894B-BA1D-D808A3A65B0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99212" y="1839036"/>
            <a:ext cx="5257800" cy="4114800"/>
          </a:xfrm>
        </p:spPr>
        <p:txBody>
          <a:bodyPr anchor="ctr"/>
          <a:lstStyle>
            <a:lvl1pPr marL="0" indent="0" algn="ctr">
              <a:buNone/>
              <a:defRPr b="0" i="0" baseline="0">
                <a:solidFill>
                  <a:schemeClr val="bg1"/>
                </a:solidFill>
                <a:latin typeface="Bogle Regular" charset="0"/>
              </a:defRPr>
            </a:lvl1pPr>
          </a:lstStyle>
          <a:p>
            <a:r>
              <a:rPr lang="en-US"/>
              <a:t>This is your second image.</a:t>
            </a:r>
          </a:p>
        </p:txBody>
      </p:sp>
    </p:spTree>
    <p:extLst>
      <p:ext uri="{BB962C8B-B14F-4D97-AF65-F5344CB8AC3E}">
        <p14:creationId xmlns:p14="http://schemas.microsoft.com/office/powerpoint/2010/main" val="1720070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- Whi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>
            <a:off x="6088275" y="1839036"/>
            <a:ext cx="1" cy="411480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531813" y="1838325"/>
            <a:ext cx="5257800" cy="4114800"/>
          </a:xfrm>
        </p:spPr>
        <p:txBody>
          <a:bodyPr anchor="ctr"/>
          <a:lstStyle>
            <a:lvl1pPr marL="0" indent="0" algn="ctr">
              <a:buNone/>
              <a:defRPr b="0" i="0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r>
              <a:rPr lang="en-US"/>
              <a:t>This is your first image.</a:t>
            </a:r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6399212" y="1839036"/>
            <a:ext cx="5257800" cy="4114800"/>
          </a:xfrm>
        </p:spPr>
        <p:txBody>
          <a:bodyPr anchor="ctr"/>
          <a:lstStyle>
            <a:lvl1pPr marL="0" indent="0" algn="ctr">
              <a:buNone/>
              <a:defRPr b="0" i="0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r>
              <a:rPr lang="en-US"/>
              <a:t>This is your second image.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351212" y="1066800"/>
            <a:ext cx="5486399" cy="400110"/>
          </a:xfrm>
        </p:spPr>
        <p:txBody>
          <a:bodyPr>
            <a:noAutofit/>
          </a:bodyPr>
          <a:lstStyle>
            <a:lvl1pPr marL="0" indent="0" algn="ctr">
              <a:buNone/>
              <a:defRPr sz="2400" b="1" i="1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pPr lvl="0"/>
            <a:r>
              <a:rPr lang="en-US"/>
              <a:t>Optional Header</a:t>
            </a:r>
          </a:p>
        </p:txBody>
      </p:sp>
    </p:spTree>
    <p:extLst>
      <p:ext uri="{BB962C8B-B14F-4D97-AF65-F5344CB8AC3E}">
        <p14:creationId xmlns:p14="http://schemas.microsoft.com/office/powerpoint/2010/main" val="18820207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Thoughts With Supporting Image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6" hasCustomPrompt="1"/>
          </p:nvPr>
        </p:nvSpPr>
        <p:spPr>
          <a:xfrm>
            <a:off x="531812" y="3429000"/>
            <a:ext cx="3352800" cy="1828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0" i="0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r>
              <a:rPr lang="en-US"/>
              <a:t>This is your first image.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427538" y="3429000"/>
            <a:ext cx="3352800" cy="1828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0" i="0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r>
              <a:rPr lang="en-US"/>
              <a:t>This is your second image.</a:t>
            </a:r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8307022" y="3429000"/>
            <a:ext cx="3352800" cy="1828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b="0" i="0" baseline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r>
              <a:rPr lang="en-US"/>
              <a:t>This is your third image.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531812" y="1600200"/>
            <a:ext cx="3351927" cy="182880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bg1"/>
                </a:solidFill>
                <a:latin typeface="Bogle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first thought.</a:t>
            </a: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4430402" y="1600200"/>
            <a:ext cx="3351927" cy="182880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accent2"/>
                </a:solidFill>
                <a:latin typeface="Bogle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second thought.</a:t>
            </a:r>
          </a:p>
        </p:txBody>
      </p:sp>
      <p:sp>
        <p:nvSpPr>
          <p:cNvPr id="20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8304212" y="1600200"/>
            <a:ext cx="3351927" cy="182880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1" i="0">
                <a:solidFill>
                  <a:schemeClr val="accent4"/>
                </a:solidFill>
                <a:latin typeface="Bogle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third thought.</a:t>
            </a:r>
          </a:p>
        </p:txBody>
      </p:sp>
    </p:spTree>
    <p:extLst>
      <p:ext uri="{BB962C8B-B14F-4D97-AF65-F5344CB8AC3E}">
        <p14:creationId xmlns:p14="http://schemas.microsoft.com/office/powerpoint/2010/main" val="31992935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09441" y="228600"/>
            <a:ext cx="10969943" cy="1058174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timeline heading.</a:t>
            </a:r>
          </a:p>
        </p:txBody>
      </p:sp>
    </p:spTree>
    <p:extLst>
      <p:ext uri="{BB962C8B-B14F-4D97-AF65-F5344CB8AC3E}">
        <p14:creationId xmlns:p14="http://schemas.microsoft.com/office/powerpoint/2010/main" val="987561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park Title Slide - Whit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1BF5D3E-3B68-614D-AD8F-D3220825BB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226" y="3962400"/>
            <a:ext cx="7617794" cy="21336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0" b="1" i="0" baseline="0">
                <a:solidFill>
                  <a:srgbClr val="FEFFFF"/>
                </a:solidFill>
                <a:latin typeface="Bogle Black" panose="020B0503020203060203" pitchFamily="34" charset="77"/>
              </a:defRPr>
            </a:lvl1pPr>
            <a:lvl2pPr marL="0" indent="0" algn="ctr">
              <a:buNone/>
              <a:defRPr sz="4000" b="1" i="0">
                <a:solidFill>
                  <a:srgbClr val="FEFFFF"/>
                </a:solidFill>
                <a:latin typeface="Bogle" panose="020B0503020203060203" pitchFamily="34" charset="77"/>
              </a:defRPr>
            </a:lvl2pPr>
          </a:lstStyle>
          <a:p>
            <a:pPr lvl="0"/>
            <a:r>
              <a:rPr lang="en-US"/>
              <a:t>This is your title.</a:t>
            </a:r>
          </a:p>
          <a:p>
            <a:pPr lvl="1"/>
            <a:r>
              <a:rPr lang="en-US"/>
              <a:t>This is your subtitle.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9F4514-38DA-894C-B00E-040982C534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887" t="49482" r="35842" b="32745"/>
          <a:stretch/>
        </p:blipFill>
        <p:spPr>
          <a:xfrm rot="10800000">
            <a:off x="3217711" y="609600"/>
            <a:ext cx="5572824" cy="350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1800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 Below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609440" y="5486400"/>
            <a:ext cx="10969943" cy="1058174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600" b="1" i="0" baseline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single thought or caption.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00FE2A-09A1-9948-B57C-6C93911ED62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88825" cy="5181600"/>
          </a:xfrm>
        </p:spPr>
        <p:txBody>
          <a:bodyPr anchor="ctr"/>
          <a:lstStyle>
            <a:lvl1pPr marL="0" indent="0" algn="ctr">
              <a:buNone/>
              <a:defRPr>
                <a:solidFill>
                  <a:srgbClr val="FEFFFF"/>
                </a:solidFill>
              </a:defRPr>
            </a:lvl1pPr>
          </a:lstStyle>
          <a:p>
            <a:r>
              <a:rPr lang="en-US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40650469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Caption Abo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09441" y="228600"/>
            <a:ext cx="10969943" cy="1058174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342900" indent="-342900" algn="l">
              <a:lnSpc>
                <a:spcPct val="120000"/>
              </a:lnSpc>
              <a:spcBef>
                <a:spcPts val="0"/>
              </a:spcBef>
              <a:spcAft>
                <a:spcPts val="900"/>
              </a:spcAft>
              <a:buFont typeface="Arial" panose="020B0604020202020204" pitchFamily="34" charset="0"/>
              <a:buChar char="•"/>
              <a:defRPr sz="20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your single thought or caption.</a:t>
            </a:r>
          </a:p>
        </p:txBody>
      </p:sp>
    </p:spTree>
    <p:extLst>
      <p:ext uri="{BB962C8B-B14F-4D97-AF65-F5344CB8AC3E}">
        <p14:creationId xmlns:p14="http://schemas.microsoft.com/office/powerpoint/2010/main" val="2982790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39515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K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10022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6896BA-2F9E-8C4A-BA44-82A8D2759B4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5887" t="49482" r="35842" b="32745"/>
          <a:stretch/>
        </p:blipFill>
        <p:spPr>
          <a:xfrm rot="10800000">
            <a:off x="4491225" y="1159501"/>
            <a:ext cx="3206374" cy="2015836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566589-0414-B949-A164-6EDBF57552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" y="4419600"/>
            <a:ext cx="12188824" cy="1219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 b="1" i="0" baseline="0">
                <a:solidFill>
                  <a:srgbClr val="FEFFFF"/>
                </a:solidFill>
                <a:latin typeface="Bogle Black" panose="020B0503020203060203" pitchFamily="34" charset="77"/>
              </a:defRPr>
            </a:lvl1pPr>
            <a:lvl2pPr marL="0" indent="0" algn="ctr">
              <a:buNone/>
              <a:defRPr sz="4000" b="1" i="0">
                <a:solidFill>
                  <a:srgbClr val="FEFFFF"/>
                </a:solidFill>
                <a:latin typeface="Bogle" panose="020B0503020203060203" pitchFamily="34" charset="77"/>
              </a:defRPr>
            </a:lvl2pPr>
          </a:lstStyle>
          <a:p>
            <a:pPr lvl="0"/>
            <a:r>
              <a:rPr lang="en-US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5387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31813" y="2426677"/>
            <a:ext cx="4191000" cy="3020289"/>
          </a:xfrm>
        </p:spPr>
        <p:txBody>
          <a:bodyPr anchor="ctr">
            <a:normAutofit/>
          </a:bodyPr>
          <a:lstStyle>
            <a:lvl1pPr marL="514350" indent="-514350" algn="l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+mj-lt"/>
              <a:buAutoNum type="arabicPeriod"/>
              <a:defRPr sz="3000" b="0" i="0" baseline="0">
                <a:solidFill>
                  <a:srgbClr val="FEFFFF"/>
                </a:solidFill>
                <a:latin typeface="Bogle Regular" charset="0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r>
              <a:rPr lang="en-US"/>
              <a:t>Agenda item</a:t>
            </a:r>
          </a:p>
          <a:p>
            <a:r>
              <a:rPr lang="en-US"/>
              <a:t>Agenda item</a:t>
            </a:r>
          </a:p>
          <a:p>
            <a:r>
              <a:rPr lang="en-US"/>
              <a:t>Agenda item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531812" y="1055077"/>
            <a:ext cx="3886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0">
                <a:solidFill>
                  <a:schemeClr val="tx1"/>
                </a:solidFill>
                <a:latin typeface="Bogle Black" panose="020B0503020203060203" pitchFamily="34" charset="77"/>
              </a:rPr>
              <a:t>Agenda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EE150DC-D28B-9740-AA8B-FF7D5763ED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704013" y="0"/>
            <a:ext cx="5484812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1180375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439">
          <p15:clr>
            <a:srgbClr val="FBAE40"/>
          </p15:clr>
        </p15:guide>
        <p15:guide id="2" orient="horz" pos="403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5236" y="1219200"/>
            <a:ext cx="10360501" cy="1011382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pPr lvl="0"/>
            <a:r>
              <a:rPr lang="en-US"/>
              <a:t>This is your section heading.</a:t>
            </a:r>
          </a:p>
        </p:txBody>
      </p:sp>
      <p:pic>
        <p:nvPicPr>
          <p:cNvPr id="5" name="Picture Placeholder 9">
            <a:extLst>
              <a:ext uri="{FF2B5EF4-FFF2-40B4-BE49-F238E27FC236}">
                <a16:creationId xmlns:a16="http://schemas.microsoft.com/office/drawing/2014/main" id="{F7614934-223C-9940-BF87-5FBE58C70E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0600" b="32100"/>
          <a:stretch/>
        </p:blipFill>
        <p:spPr>
          <a:xfrm>
            <a:off x="1657203" y="2819400"/>
            <a:ext cx="8876568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0235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250830"/>
            <a:ext cx="12188824" cy="3006969"/>
          </a:xfrm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6600" b="1" i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i="1">
                <a:solidFill>
                  <a:schemeClr val="tx1"/>
                </a:solidFill>
                <a:latin typeface="Century Gothic" panose="020B0502020202020204" pitchFamily="34" charset="0"/>
              </a:defRPr>
            </a:lvl2pPr>
          </a:lstStyle>
          <a:p>
            <a:pPr lvl="0"/>
            <a:r>
              <a:rPr lang="en-US"/>
              <a:t>This is a single thought.</a:t>
            </a:r>
          </a:p>
        </p:txBody>
      </p:sp>
    </p:spTree>
    <p:extLst>
      <p:ext uri="{BB962C8B-B14F-4D97-AF65-F5344CB8AC3E}">
        <p14:creationId xmlns:p14="http://schemas.microsoft.com/office/powerpoint/2010/main" val="2355683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ought With Image -  Two-ton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531814" y="762000"/>
            <a:ext cx="4572000" cy="53340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400" b="1" i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a single thought or heading.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9CE4C4-B7CA-7646-96A6-93105828CDD0}"/>
              </a:ext>
            </a:extLst>
          </p:cNvPr>
          <p:cNvSpPr/>
          <p:nvPr userDrawn="1"/>
        </p:nvSpPr>
        <p:spPr>
          <a:xfrm>
            <a:off x="6108323" y="0"/>
            <a:ext cx="609441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17B1AF70-9A55-CF40-8834-2683C1AB50B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83488" y="0"/>
            <a:ext cx="6078914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2849624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 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7EAFDB6E-50A8-A64A-9F38-0345CABDDD9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61706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your picture here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AE854B-A35F-2047-A3B9-2A36B8BA6238}"/>
              </a:ext>
            </a:extLst>
          </p:cNvPr>
          <p:cNvSpPr/>
          <p:nvPr userDrawn="1"/>
        </p:nvSpPr>
        <p:spPr>
          <a:xfrm>
            <a:off x="6094413" y="1292"/>
            <a:ext cx="609441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DFB5AEE-6199-F04B-A702-A671D2F3C78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008812" y="685800"/>
            <a:ext cx="4572000" cy="5486400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400" b="1" i="0" baseline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r>
              <a:rPr lang="en-US"/>
              <a:t>This is a single thought or heading.</a:t>
            </a:r>
          </a:p>
        </p:txBody>
      </p:sp>
    </p:spTree>
    <p:extLst>
      <p:ext uri="{BB962C8B-B14F-4D97-AF65-F5344CB8AC3E}">
        <p14:creationId xmlns:p14="http://schemas.microsoft.com/office/powerpoint/2010/main" val="2910327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 with Image Deep Bl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A45D2C3-9099-734E-98A3-6B596B5A920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1812" y="685800"/>
            <a:ext cx="4572000" cy="54864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400" b="1" i="0" baseline="0">
                <a:solidFill>
                  <a:schemeClr val="bg1"/>
                </a:solidFill>
                <a:latin typeface="Bogle Black" panose="020B0503020203060203" pitchFamily="34" charset="77"/>
              </a:defRPr>
            </a:lvl1pPr>
            <a:lvl2pPr marL="0" indent="0">
              <a:buNone/>
              <a:defRPr sz="2200">
                <a:solidFill>
                  <a:schemeClr val="bg1"/>
                </a:solidFill>
                <a:latin typeface="+mj-lt"/>
              </a:defRPr>
            </a:lvl2pPr>
          </a:lstStyle>
          <a:p>
            <a:r>
              <a:rPr lang="en-US"/>
              <a:t>This is a single thought or heading.</a:t>
            </a:r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10242A70-5B35-4D4E-AD1B-FCA5DBCA34E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83488" y="0"/>
            <a:ext cx="6078914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picture here</a:t>
            </a:r>
          </a:p>
        </p:txBody>
      </p:sp>
    </p:spTree>
    <p:extLst>
      <p:ext uri="{BB962C8B-B14F-4D97-AF65-F5344CB8AC3E}">
        <p14:creationId xmlns:p14="http://schemas.microsoft.com/office/powerpoint/2010/main" val="2477618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Thought with Supporting Statem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 flipH="1">
            <a:off x="1522412" y="3429000"/>
            <a:ext cx="9144000" cy="0"/>
          </a:xfrm>
          <a:prstGeom prst="line">
            <a:avLst/>
          </a:prstGeom>
          <a:ln w="12700" cmpd="sng">
            <a:solidFill>
              <a:schemeClr val="bg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BEA6556-031F-9C48-B82A-4D33937DA59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42212" y="0"/>
            <a:ext cx="4646612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Insert picture here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2D1CDC3A-98BD-1F42-B0F9-F9ABE0AF4A7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36086" y="533400"/>
            <a:ext cx="7006125" cy="1981200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400" b="1" i="0">
                <a:solidFill>
                  <a:schemeClr val="tx1"/>
                </a:solidFill>
                <a:latin typeface="Bogle Black" panose="020B0503020203060203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This is a single thought or heading.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EB56AD7-88BF-344B-993B-A3D15B7D6F6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6087" y="2590800"/>
            <a:ext cx="6172200" cy="3124200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800">
                <a:solidFill>
                  <a:schemeClr val="tx2"/>
                </a:solidFill>
              </a:defRPr>
            </a:lvl1pPr>
            <a:lvl2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400">
                <a:solidFill>
                  <a:schemeClr val="tx2"/>
                </a:solidFill>
              </a:defRPr>
            </a:lvl2pPr>
            <a:lvl3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2000">
                <a:solidFill>
                  <a:schemeClr val="tx2"/>
                </a:solidFill>
              </a:defRPr>
            </a:lvl3pPr>
            <a:lvl4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1800">
                <a:solidFill>
                  <a:schemeClr val="tx2"/>
                </a:solidFill>
              </a:defRPr>
            </a:lvl4pPr>
            <a:lvl5pPr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defRPr sz="18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7053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813" y="274638"/>
            <a:ext cx="11047571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813" y="1600203"/>
            <a:ext cx="11047571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3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Bogle Regular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3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Bogle Regular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6" y="6356353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FEFFFF"/>
                </a:solidFill>
                <a:latin typeface="Bogle Regular" charset="0"/>
              </a:defRPr>
            </a:lvl1pPr>
          </a:lstStyle>
          <a:p>
            <a:fld id="{1295DB47-677C-4452-9C4E-00EB5B77B5C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438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744" r:id="rId2"/>
    <p:sldLayoutId id="2147483727" r:id="rId3"/>
    <p:sldLayoutId id="2147483726" r:id="rId4"/>
    <p:sldLayoutId id="2147483723" r:id="rId5"/>
    <p:sldLayoutId id="2147483663" r:id="rId6"/>
    <p:sldLayoutId id="2147483686" r:id="rId7"/>
    <p:sldLayoutId id="2147483719" r:id="rId8"/>
    <p:sldLayoutId id="2147483666" r:id="rId9"/>
    <p:sldLayoutId id="2147483731" r:id="rId10"/>
    <p:sldLayoutId id="2147483740" r:id="rId11"/>
    <p:sldLayoutId id="2147483654" r:id="rId12"/>
    <p:sldLayoutId id="2147483662" r:id="rId13"/>
    <p:sldLayoutId id="2147483758" r:id="rId14"/>
    <p:sldLayoutId id="2147483759" r:id="rId15"/>
    <p:sldLayoutId id="2147483688" r:id="rId16"/>
    <p:sldLayoutId id="2147483697" r:id="rId17"/>
    <p:sldLayoutId id="2147483737" r:id="rId18"/>
    <p:sldLayoutId id="2147483694" r:id="rId19"/>
    <p:sldLayoutId id="2147483675" r:id="rId20"/>
    <p:sldLayoutId id="2147483690" r:id="rId21"/>
    <p:sldLayoutId id="2147483672" r:id="rId22"/>
    <p:sldLayoutId id="2147483673" r:id="rId23"/>
    <p:sldLayoutId id="2147483698" r:id="rId24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b="1" i="0" kern="1200">
          <a:solidFill>
            <a:schemeClr val="tx1"/>
          </a:solidFill>
          <a:latin typeface="Bogle Black" panose="020B0503020203060203" pitchFamily="34" charset="77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Font typeface="Arial" panose="020B0604020202020204" pitchFamily="34" charset="0"/>
        <a:buChar char="•"/>
        <a:defRPr sz="2800" b="0" i="0" kern="1200">
          <a:solidFill>
            <a:schemeClr val="tx2"/>
          </a:solidFill>
          <a:latin typeface="Bogle" panose="020B0503020203060203" pitchFamily="34" charset="77"/>
          <a:ea typeface="+mn-ea"/>
          <a:cs typeface="+mn-cs"/>
        </a:defRPr>
      </a:lvl1pPr>
      <a:lvl2pPr marL="755650" indent="-342900" algn="l" defTabSz="91440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Font typeface="Courier New" panose="02070309020205020404" pitchFamily="49" charset="0"/>
        <a:buChar char="o"/>
        <a:tabLst/>
        <a:defRPr sz="2400" b="0" i="0" kern="1200">
          <a:solidFill>
            <a:schemeClr val="tx2"/>
          </a:solidFill>
          <a:latin typeface="Bogle" panose="020B0503020203060203" pitchFamily="34" charset="77"/>
          <a:ea typeface="+mn-ea"/>
          <a:cs typeface="+mn-cs"/>
        </a:defRPr>
      </a:lvl2pPr>
      <a:lvl3pPr marL="1212850" indent="-400050" algn="l" defTabSz="91440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Font typeface=".PingFangSC-Regular"/>
        <a:buChar char="－"/>
        <a:tabLst/>
        <a:defRPr sz="2000" b="0" i="0" kern="1200">
          <a:solidFill>
            <a:schemeClr val="tx2"/>
          </a:solidFill>
          <a:latin typeface="Bogle" panose="020B0503020203060203" pitchFamily="34" charset="77"/>
          <a:ea typeface="+mn-ea"/>
          <a:cs typeface="+mn-cs"/>
        </a:defRPr>
      </a:lvl3pPr>
      <a:lvl4pPr marL="1439863" indent="-227013" algn="l" defTabSz="91440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Font typeface="Wingdings" pitchFamily="2" charset="2"/>
        <a:buChar char="§"/>
        <a:tabLst/>
        <a:defRPr sz="1800" b="0" i="0" kern="1200">
          <a:solidFill>
            <a:schemeClr val="tx2"/>
          </a:solidFill>
          <a:latin typeface="Bogle" panose="020B0503020203060203" pitchFamily="34" charset="77"/>
          <a:ea typeface="+mn-ea"/>
          <a:cs typeface="+mn-cs"/>
        </a:defRPr>
      </a:lvl4pPr>
      <a:lvl5pPr marL="1828800" indent="-338138" algn="l" defTabSz="914400" rtl="0" eaLnBrk="1" latinLnBrk="0" hangingPunct="1">
        <a:lnSpc>
          <a:spcPct val="120000"/>
        </a:lnSpc>
        <a:spcBef>
          <a:spcPts val="0"/>
        </a:spcBef>
        <a:spcAft>
          <a:spcPts val="500"/>
        </a:spcAft>
        <a:buFont typeface="Arial" panose="020B0604020202020204" pitchFamily="34" charset="0"/>
        <a:buChar char="»"/>
        <a:tabLst/>
        <a:defRPr sz="1800" b="0" i="0" kern="1200">
          <a:solidFill>
            <a:schemeClr val="tx2"/>
          </a:solidFill>
          <a:latin typeface="Bogle" panose="020B050302020306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userDrawn="1">
          <p15:clr>
            <a:srgbClr val="F26B43"/>
          </p15:clr>
        </p15:guide>
        <p15:guide id="2" pos="33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9">
            <a:extLst>
              <a:ext uri="{FF2B5EF4-FFF2-40B4-BE49-F238E27FC236}">
                <a16:creationId xmlns:a16="http://schemas.microsoft.com/office/drawing/2014/main" id="{58769EB9-2A1F-478D-9310-C8D568DABE52}"/>
              </a:ext>
            </a:extLst>
          </p:cNvPr>
          <p:cNvSpPr txBox="1">
            <a:spLocks/>
          </p:cNvSpPr>
          <p:nvPr/>
        </p:nvSpPr>
        <p:spPr>
          <a:xfrm>
            <a:off x="541948" y="3657600"/>
            <a:ext cx="4866664" cy="12954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sz="2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75565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Char char="o"/>
              <a:tabLst/>
              <a:defRPr sz="24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Walmart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0309D25-E00B-4797-BEF6-630B07D721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40" y="2819400"/>
            <a:ext cx="5924072" cy="2057400"/>
          </a:xfrm>
          <a:prstGeom prst="rect">
            <a:avLst/>
          </a:prstGeom>
        </p:spPr>
      </p:pic>
      <p:sp>
        <p:nvSpPr>
          <p:cNvPr id="11" name="Text Placeholder 30">
            <a:extLst>
              <a:ext uri="{FF2B5EF4-FFF2-40B4-BE49-F238E27FC236}">
                <a16:creationId xmlns:a16="http://schemas.microsoft.com/office/drawing/2014/main" id="{AD89B9A0-0C44-4A8D-AD5F-99DC453169A0}"/>
              </a:ext>
            </a:extLst>
          </p:cNvPr>
          <p:cNvSpPr txBox="1">
            <a:spLocks/>
          </p:cNvSpPr>
          <p:nvPr/>
        </p:nvSpPr>
        <p:spPr>
          <a:xfrm>
            <a:off x="541948" y="4485289"/>
            <a:ext cx="4866664" cy="1915511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sz="2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75565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Char char="o"/>
              <a:tabLst/>
              <a:defRPr sz="24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u="sng" dirty="0">
                <a:solidFill>
                  <a:srgbClr val="FEFFFF"/>
                </a:solidFill>
                <a:latin typeface="Bogle"/>
              </a:rPr>
              <a:t>Customer Engagement Analysis</a:t>
            </a:r>
          </a:p>
          <a:p>
            <a:pPr marL="0" indent="0">
              <a:buNone/>
            </a:pPr>
            <a:r>
              <a:rPr lang="en-US" sz="1600" b="1" dirty="0">
                <a:solidFill>
                  <a:srgbClr val="FEFFFF"/>
                </a:solidFill>
                <a:latin typeface="Bogle"/>
              </a:rPr>
              <a:t>September 2021</a:t>
            </a:r>
            <a:br>
              <a:rPr lang="en-US" sz="1600" b="1" dirty="0"/>
            </a:br>
            <a:endParaRPr lang="en-US" b="1">
              <a:solidFill>
                <a:srgbClr val="FEFFFF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EFFFF"/>
                </a:solidFill>
                <a:latin typeface="Bogle"/>
              </a:rPr>
              <a:t>Team Chernoff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1D68EF-D4E2-4B8A-BE1C-1AAABCFACCF8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22894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Table 17">
            <a:extLst>
              <a:ext uri="{FF2B5EF4-FFF2-40B4-BE49-F238E27FC236}">
                <a16:creationId xmlns:a16="http://schemas.microsoft.com/office/drawing/2014/main" id="{30401398-FDA4-4CBA-9AF2-516F54FFFF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3775142"/>
              </p:ext>
            </p:extLst>
          </p:nvPr>
        </p:nvGraphicFramePr>
        <p:xfrm>
          <a:off x="3340480" y="1622880"/>
          <a:ext cx="5956586" cy="370357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2990871">
                  <a:extLst>
                    <a:ext uri="{9D8B030D-6E8A-4147-A177-3AD203B41FA5}">
                      <a16:colId xmlns:a16="http://schemas.microsoft.com/office/drawing/2014/main" val="1173646239"/>
                    </a:ext>
                  </a:extLst>
                </a:gridCol>
                <a:gridCol w="2965715">
                  <a:extLst>
                    <a:ext uri="{9D8B030D-6E8A-4147-A177-3AD203B41FA5}">
                      <a16:colId xmlns:a16="http://schemas.microsoft.com/office/drawing/2014/main" val="1297944112"/>
                    </a:ext>
                  </a:extLst>
                </a:gridCol>
              </a:tblGrid>
              <a:tr h="2073750">
                <a:tc>
                  <a:txBody>
                    <a:bodyPr/>
                    <a:lstStyle/>
                    <a:p>
                      <a:r>
                        <a:rPr lang="en-CA" sz="1600" b="1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Cash Cows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CA" sz="1600" b="1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Stars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074134"/>
                  </a:ext>
                </a:extLst>
              </a:tr>
              <a:tr h="1629827">
                <a:tc>
                  <a:txBody>
                    <a:bodyPr/>
                    <a:lstStyle/>
                    <a:p>
                      <a:r>
                        <a:rPr lang="en-CA" sz="1600" b="1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Question Marks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1600" b="1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Dogs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903290"/>
                  </a:ext>
                </a:extLst>
              </a:tr>
            </a:tbl>
          </a:graphicData>
        </a:graphic>
      </p:graphicFrame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6E04D698-9144-4CC1-8FAD-FE3B0332940E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solidFill>
                  <a:srgbClr val="FFC31F"/>
                </a:solidFill>
                <a:effectLst/>
                <a:uLnTx/>
                <a:uFillTx/>
                <a:latin typeface="Bogle Black"/>
                <a:ea typeface="+mj-lt"/>
                <a:cs typeface="+mj-lt"/>
              </a:rPr>
              <a:t>Result Matrix</a:t>
            </a:r>
            <a:endParaRPr kumimoji="0" lang="en-US" sz="3600" b="1" i="0" u="none" strike="noStrike" kern="1200" cap="none" spc="0" normalizeH="0" baseline="0" noProof="0">
              <a:ln>
                <a:noFill/>
              </a:ln>
              <a:solidFill>
                <a:srgbClr val="FFC31F"/>
              </a:solidFill>
              <a:effectLst/>
              <a:uLnTx/>
              <a:uFillTx/>
              <a:latin typeface="Bogle Black"/>
              <a:ea typeface="+mn-ea"/>
              <a:cs typeface="+mn-cs"/>
            </a:endParaRPr>
          </a:p>
        </p:txBody>
      </p:sp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5FFD0875-1637-4C7A-B54A-3614C6AB59EB}"/>
              </a:ext>
            </a:extLst>
          </p:cNvPr>
          <p:cNvSpPr/>
          <p:nvPr/>
        </p:nvSpPr>
        <p:spPr>
          <a:xfrm>
            <a:off x="7280304" y="2247279"/>
            <a:ext cx="1189823" cy="914400"/>
          </a:xfrm>
          <a:prstGeom prst="star5">
            <a:avLst/>
          </a:prstGeom>
          <a:solidFill>
            <a:srgbClr val="FEFFFF"/>
          </a:solidFill>
          <a:ln>
            <a:solidFill>
              <a:srgbClr val="FEFF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>
              <a:ln>
                <a:noFill/>
              </a:ln>
              <a:solidFill>
                <a:srgbClr val="0070CE"/>
              </a:solidFill>
              <a:effectLst/>
              <a:uLnTx/>
              <a:uFillTx/>
              <a:latin typeface="Bogle Black" panose="020B0503020203060203"/>
              <a:ea typeface="+mn-ea"/>
              <a:cs typeface="+mn-cs"/>
            </a:endParaRPr>
          </a:p>
        </p:txBody>
      </p:sp>
      <p:pic>
        <p:nvPicPr>
          <p:cNvPr id="19" name="Graphic 18" descr="Dog outline">
            <a:extLst>
              <a:ext uri="{FF2B5EF4-FFF2-40B4-BE49-F238E27FC236}">
                <a16:creationId xmlns:a16="http://schemas.microsoft.com/office/drawing/2014/main" id="{91BA654A-9845-4D52-8A3B-02DF957191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16048" y="3885972"/>
            <a:ext cx="1318334" cy="1318334"/>
          </a:xfrm>
          <a:prstGeom prst="rect">
            <a:avLst/>
          </a:prstGeom>
        </p:spPr>
      </p:pic>
      <p:pic>
        <p:nvPicPr>
          <p:cNvPr id="21" name="Graphic 20" descr="Question Mark with solid fill">
            <a:extLst>
              <a:ext uri="{FF2B5EF4-FFF2-40B4-BE49-F238E27FC236}">
                <a16:creationId xmlns:a16="http://schemas.microsoft.com/office/drawing/2014/main" id="{C564FDF3-E356-4636-A041-117576F7EA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71204" y="4030653"/>
            <a:ext cx="1028972" cy="1028972"/>
          </a:xfrm>
          <a:prstGeom prst="rect">
            <a:avLst/>
          </a:prstGeom>
        </p:spPr>
      </p:pic>
      <p:pic>
        <p:nvPicPr>
          <p:cNvPr id="23" name="Graphic 22" descr="Cow outline">
            <a:extLst>
              <a:ext uri="{FF2B5EF4-FFF2-40B4-BE49-F238E27FC236}">
                <a16:creationId xmlns:a16="http://schemas.microsoft.com/office/drawing/2014/main" id="{4EFBFAE8-8305-4B98-9DD4-0E40A505AD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01999" y="2020788"/>
            <a:ext cx="1367382" cy="136738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B12F309-F638-4EE9-A963-2C10FE55B6E2}"/>
              </a:ext>
            </a:extLst>
          </p:cNvPr>
          <p:cNvSpPr txBox="1"/>
          <p:nvPr/>
        </p:nvSpPr>
        <p:spPr>
          <a:xfrm>
            <a:off x="11804904" y="6483096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FEFFFF"/>
                </a:solidFill>
                <a:effectLst/>
                <a:uLnTx/>
                <a:uFillTx/>
                <a:latin typeface="Bogle" panose="020B0503020203060203"/>
                <a:ea typeface="+mn-ea"/>
                <a:cs typeface="+mn-cs"/>
              </a:rPr>
              <a:t>10</a:t>
            </a:r>
          </a:p>
        </p:txBody>
      </p:sp>
      <p:sp>
        <p:nvSpPr>
          <p:cNvPr id="29" name="Arrow: Up 28">
            <a:extLst>
              <a:ext uri="{FF2B5EF4-FFF2-40B4-BE49-F238E27FC236}">
                <a16:creationId xmlns:a16="http://schemas.microsoft.com/office/drawing/2014/main" id="{B6E40667-F045-49DF-B010-8D300BFD0865}"/>
              </a:ext>
            </a:extLst>
          </p:cNvPr>
          <p:cNvSpPr/>
          <p:nvPr/>
        </p:nvSpPr>
        <p:spPr>
          <a:xfrm>
            <a:off x="2474912" y="1428146"/>
            <a:ext cx="745724" cy="4514140"/>
          </a:xfrm>
          <a:prstGeom prst="up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Bogle" panose="020B0503020203060203"/>
            </a:endParaRPr>
          </a:p>
        </p:txBody>
      </p:sp>
      <p:sp>
        <p:nvSpPr>
          <p:cNvPr id="30" name="Arrow: Up 29">
            <a:extLst>
              <a:ext uri="{FF2B5EF4-FFF2-40B4-BE49-F238E27FC236}">
                <a16:creationId xmlns:a16="http://schemas.microsoft.com/office/drawing/2014/main" id="{27431E76-82FB-4C3D-A251-EF10C7A80B6D}"/>
              </a:ext>
            </a:extLst>
          </p:cNvPr>
          <p:cNvSpPr/>
          <p:nvPr/>
        </p:nvSpPr>
        <p:spPr>
          <a:xfrm rot="5400000">
            <a:off x="6060058" y="2394067"/>
            <a:ext cx="745724" cy="6742945"/>
          </a:xfrm>
          <a:prstGeom prst="up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Bogle" panose="020B0503020203060203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FA3141-0AA6-49FC-AC0D-FE6655B78CCD}"/>
              </a:ext>
            </a:extLst>
          </p:cNvPr>
          <p:cNvSpPr txBox="1"/>
          <p:nvPr/>
        </p:nvSpPr>
        <p:spPr>
          <a:xfrm>
            <a:off x="3511736" y="5580699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No Response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32ED172-A6C8-411F-96A0-F2BD135EE3BB}"/>
              </a:ext>
            </a:extLst>
          </p:cNvPr>
          <p:cNvSpPr txBox="1"/>
          <p:nvPr/>
        </p:nvSpPr>
        <p:spPr>
          <a:xfrm>
            <a:off x="6677861" y="5580699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Response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4E9DACA-1B32-4F9C-9DD0-20693CE416B5}"/>
              </a:ext>
            </a:extLst>
          </p:cNvPr>
          <p:cNvSpPr txBox="1"/>
          <p:nvPr/>
        </p:nvSpPr>
        <p:spPr>
          <a:xfrm rot="16200000">
            <a:off x="1693925" y="4259691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Low Spend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333869-87E8-4FBE-847E-C193609C47B6}"/>
              </a:ext>
            </a:extLst>
          </p:cNvPr>
          <p:cNvSpPr txBox="1"/>
          <p:nvPr/>
        </p:nvSpPr>
        <p:spPr>
          <a:xfrm rot="16200000">
            <a:off x="1693925" y="2419038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High Spend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A2913AAA-4F82-4C0A-A621-8175F07AC987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5256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8AAD0A77-BB16-409C-AF1B-067A1AE8D2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7464926"/>
              </p:ext>
            </p:extLst>
          </p:nvPr>
        </p:nvGraphicFramePr>
        <p:xfrm>
          <a:off x="3340480" y="1622880"/>
          <a:ext cx="6051637" cy="370357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038597">
                  <a:extLst>
                    <a:ext uri="{9D8B030D-6E8A-4147-A177-3AD203B41FA5}">
                      <a16:colId xmlns:a16="http://schemas.microsoft.com/office/drawing/2014/main" val="1173646239"/>
                    </a:ext>
                  </a:extLst>
                </a:gridCol>
                <a:gridCol w="3013040">
                  <a:extLst>
                    <a:ext uri="{9D8B030D-6E8A-4147-A177-3AD203B41FA5}">
                      <a16:colId xmlns:a16="http://schemas.microsoft.com/office/drawing/2014/main" val="1297944112"/>
                    </a:ext>
                  </a:extLst>
                </a:gridCol>
              </a:tblGrid>
              <a:tr h="2073750"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Cash Cows (32%):</a:t>
                      </a:r>
                    </a:p>
                    <a:p>
                      <a:pPr marL="285750" indent="-285750" algn="just" rtl="0" fontAlgn="t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Higher income &amp; education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Live alone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Have kids or teens at home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Recently</a:t>
                      </a:r>
                      <a:r>
                        <a:rPr lang="en-US" sz="1600" dirty="0">
                          <a:solidFill>
                            <a:srgbClr val="041F41"/>
                          </a:solidFill>
                          <a:effectLst/>
                          <a:latin typeface="Bogle" panose="020B0503020203060203"/>
                        </a:rPr>
                        <a:t>.</a:t>
                      </a: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enrolled</a:t>
                      </a:r>
                      <a:r>
                        <a:rPr lang="en-US" sz="1600" dirty="0">
                          <a:solidFill>
                            <a:srgbClr val="041F41"/>
                          </a:solidFill>
                          <a:effectLst/>
                          <a:latin typeface="Bogle" panose="020B0503020203060203"/>
                        </a:rPr>
                        <a:t>.</a:t>
                      </a: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in program. </a:t>
                      </a:r>
                      <a:endParaRPr lang="en-US" sz="1600" dirty="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  <a:p>
                      <a:pPr algn="just"/>
                      <a:endParaRPr lang="en-CA" sz="160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Stars (9%): 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Higher income &amp; education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Live alone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No kids or teens at home</a:t>
                      </a:r>
                    </a:p>
                    <a:p>
                      <a:pPr marL="285750" lvl="0" indent="-285750" algn="just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Not new to the program.</a:t>
                      </a:r>
                    </a:p>
                    <a:p>
                      <a:pPr marL="0" indent="0" algn="just">
                        <a:buFont typeface="Arial" panose="020B0604020202020204" pitchFamily="34" charset="0"/>
                        <a:buNone/>
                      </a:pPr>
                      <a:endParaRPr lang="en-CA" sz="160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074134"/>
                  </a:ext>
                </a:extLst>
              </a:tr>
              <a:tr h="1629827"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Question Marks (53%):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Lower income &amp; education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Live with a partner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Have kids or teens at home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Recently</a:t>
                      </a:r>
                      <a:r>
                        <a:rPr lang="en-US" sz="1600" dirty="0">
                          <a:solidFill>
                            <a:srgbClr val="041F41"/>
                          </a:solidFill>
                          <a:latin typeface="Bogle" panose="020B0503020203060203"/>
                        </a:rPr>
                        <a:t>.</a:t>
                      </a: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enrolled</a:t>
                      </a:r>
                      <a:r>
                        <a:rPr lang="en-US" sz="1600" dirty="0">
                          <a:solidFill>
                            <a:srgbClr val="041F41"/>
                          </a:solidFill>
                          <a:latin typeface="Bogle" panose="020B0503020203060203"/>
                        </a:rPr>
                        <a:t>.</a:t>
                      </a: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in  program</a:t>
                      </a:r>
                    </a:p>
                    <a:p>
                      <a:pPr algn="just"/>
                      <a:endParaRPr lang="en-CA" sz="160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b="1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Dogs (6%):</a:t>
                      </a:r>
                    </a:p>
                    <a:p>
                      <a:pPr marL="285750" indent="-285750" algn="just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Lower income &amp; education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latin typeface="Bogle" panose="020B0503020203060203"/>
                        </a:rPr>
                        <a:t>Live with a partner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No kids or teens at home</a:t>
                      </a:r>
                    </a:p>
                    <a:p>
                      <a:pPr marL="285750" marR="0" lvl="0" indent="-28575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600" u="none" strike="noStrike" noProof="0" dirty="0">
                          <a:solidFill>
                            <a:srgbClr val="FEFFFF"/>
                          </a:solidFill>
                          <a:effectLst/>
                          <a:latin typeface="Bogle" panose="020B0503020203060203"/>
                        </a:rPr>
                        <a:t>Not new to the program.</a:t>
                      </a:r>
                      <a:endParaRPr lang="en-US" sz="1600" dirty="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  <a:p>
                      <a:pPr algn="just"/>
                      <a:endParaRPr lang="en-CA" sz="1600">
                        <a:solidFill>
                          <a:srgbClr val="FEFFFF"/>
                        </a:solidFill>
                        <a:latin typeface="Bogle" panose="020B0503020203060203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903290"/>
                  </a:ext>
                </a:extLst>
              </a:tr>
            </a:tbl>
          </a:graphicData>
        </a:graphic>
      </p:graphicFrame>
      <p:sp>
        <p:nvSpPr>
          <p:cNvPr id="21" name="Arrow: Up 20">
            <a:extLst>
              <a:ext uri="{FF2B5EF4-FFF2-40B4-BE49-F238E27FC236}">
                <a16:creationId xmlns:a16="http://schemas.microsoft.com/office/drawing/2014/main" id="{CCEC6F3C-96EE-4B64-9EE5-9ECF913855E0}"/>
              </a:ext>
            </a:extLst>
          </p:cNvPr>
          <p:cNvSpPr/>
          <p:nvPr/>
        </p:nvSpPr>
        <p:spPr>
          <a:xfrm>
            <a:off x="2474912" y="1428146"/>
            <a:ext cx="745724" cy="4514140"/>
          </a:xfrm>
          <a:prstGeom prst="up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Bogle" panose="020B0503020203060203"/>
            </a:endParaRPr>
          </a:p>
        </p:txBody>
      </p:sp>
      <p:sp>
        <p:nvSpPr>
          <p:cNvPr id="22" name="Arrow: Up 21">
            <a:extLst>
              <a:ext uri="{FF2B5EF4-FFF2-40B4-BE49-F238E27FC236}">
                <a16:creationId xmlns:a16="http://schemas.microsoft.com/office/drawing/2014/main" id="{74FE84FD-581E-40F4-A56D-6536F8951E24}"/>
              </a:ext>
            </a:extLst>
          </p:cNvPr>
          <p:cNvSpPr/>
          <p:nvPr/>
        </p:nvSpPr>
        <p:spPr>
          <a:xfrm rot="5400000">
            <a:off x="6060058" y="2394067"/>
            <a:ext cx="745724" cy="6742945"/>
          </a:xfrm>
          <a:prstGeom prst="upArrow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atin typeface="Bogle" panose="020B0503020203060203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29EE4B-FC46-446D-97C1-B8A143110E14}"/>
              </a:ext>
            </a:extLst>
          </p:cNvPr>
          <p:cNvSpPr txBox="1"/>
          <p:nvPr/>
        </p:nvSpPr>
        <p:spPr>
          <a:xfrm>
            <a:off x="3511736" y="5580699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No Response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A39EA8F-169A-46C2-8211-1508841D59BA}"/>
              </a:ext>
            </a:extLst>
          </p:cNvPr>
          <p:cNvSpPr txBox="1"/>
          <p:nvPr/>
        </p:nvSpPr>
        <p:spPr>
          <a:xfrm>
            <a:off x="6677861" y="5580699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Response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404CD7-58C6-4128-A989-3109767E5C78}"/>
              </a:ext>
            </a:extLst>
          </p:cNvPr>
          <p:cNvSpPr txBox="1"/>
          <p:nvPr/>
        </p:nvSpPr>
        <p:spPr>
          <a:xfrm rot="16200000">
            <a:off x="1693925" y="4259691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Low Spend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AC1D0C-5603-4E5F-A865-70B4F2B2AAF4}"/>
              </a:ext>
            </a:extLst>
          </p:cNvPr>
          <p:cNvSpPr txBox="1"/>
          <p:nvPr/>
        </p:nvSpPr>
        <p:spPr>
          <a:xfrm rot="16200000">
            <a:off x="1693925" y="2419038"/>
            <a:ext cx="2272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FEFFFF"/>
                </a:solidFill>
                <a:latin typeface="Bogle" panose="020B0503020203060203"/>
              </a:rPr>
              <a:t>High Spend</a:t>
            </a:r>
            <a:endParaRPr lang="en-CA">
              <a:solidFill>
                <a:srgbClr val="FEFFFF"/>
              </a:solidFill>
              <a:latin typeface="Bogle" panose="020B0503020203060203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A49BE7F-4078-4915-B78B-B8FAB1AB8A2F}"/>
              </a:ext>
            </a:extLst>
          </p:cNvPr>
          <p:cNvSpPr txBox="1"/>
          <p:nvPr/>
        </p:nvSpPr>
        <p:spPr>
          <a:xfrm>
            <a:off x="11804904" y="6483096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11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EC023F-554A-452B-A1A3-BB390B5046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12" name="Text Placeholder 1">
            <a:extLst>
              <a:ext uri="{FF2B5EF4-FFF2-40B4-BE49-F238E27FC236}">
                <a16:creationId xmlns:a16="http://schemas.microsoft.com/office/drawing/2014/main" id="{33ABF24B-0FA0-45D7-97DF-8EB798529942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712797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</a:rPr>
              <a:t>Result Matrix</a:t>
            </a:r>
          </a:p>
        </p:txBody>
      </p:sp>
    </p:spTree>
    <p:extLst>
      <p:ext uri="{BB962C8B-B14F-4D97-AF65-F5344CB8AC3E}">
        <p14:creationId xmlns:p14="http://schemas.microsoft.com/office/powerpoint/2010/main" val="1216944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A96689-6EAE-47D9-8C54-1D8992DB14FC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600">
                <a:solidFill>
                  <a:srgbClr val="FFC31F"/>
                </a:solidFill>
                <a:latin typeface="Bogle Black"/>
              </a:rPr>
              <a:t>Recommendations</a:t>
            </a:r>
            <a:endParaRPr lang="en-US" sz="3600">
              <a:solidFill>
                <a:srgbClr val="FFC31F"/>
              </a:solidFill>
              <a:latin typeface="Bogle Black"/>
            </a:endParaRPr>
          </a:p>
        </p:txBody>
      </p:sp>
      <p:graphicFrame>
        <p:nvGraphicFramePr>
          <p:cNvPr id="12" name="Table 4">
            <a:extLst>
              <a:ext uri="{FF2B5EF4-FFF2-40B4-BE49-F238E27FC236}">
                <a16:creationId xmlns:a16="http://schemas.microsoft.com/office/drawing/2014/main" id="{556D2C76-FC5E-4695-8AAF-42687F551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602381"/>
              </p:ext>
            </p:extLst>
          </p:nvPr>
        </p:nvGraphicFramePr>
        <p:xfrm>
          <a:off x="1087755" y="1601851"/>
          <a:ext cx="9299118" cy="2244725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1648962">
                  <a:extLst>
                    <a:ext uri="{9D8B030D-6E8A-4147-A177-3AD203B41FA5}">
                      <a16:colId xmlns:a16="http://schemas.microsoft.com/office/drawing/2014/main" val="1770238619"/>
                    </a:ext>
                  </a:extLst>
                </a:gridCol>
                <a:gridCol w="3825078">
                  <a:extLst>
                    <a:ext uri="{9D8B030D-6E8A-4147-A177-3AD203B41FA5}">
                      <a16:colId xmlns:a16="http://schemas.microsoft.com/office/drawing/2014/main" val="387450777"/>
                    </a:ext>
                  </a:extLst>
                </a:gridCol>
                <a:gridCol w="3825078">
                  <a:extLst>
                    <a:ext uri="{9D8B030D-6E8A-4147-A177-3AD203B41FA5}">
                      <a16:colId xmlns:a16="http://schemas.microsoft.com/office/drawing/2014/main" val="235915451"/>
                    </a:ext>
                  </a:extLst>
                </a:gridCol>
              </a:tblGrid>
              <a:tr h="396875">
                <a:tc>
                  <a:txBody>
                    <a:bodyPr/>
                    <a:lstStyle/>
                    <a:p>
                      <a:endParaRPr lang="en-US">
                        <a:latin typeface="Bogl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EFFFF"/>
                          </a:solidFill>
                          <a:latin typeface="Bogle"/>
                        </a:rPr>
                        <a:t>Non-Responsive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FEFFFF"/>
                          </a:solidFill>
                          <a:latin typeface="Bogle"/>
                        </a:rPr>
                        <a:t>Responsive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6255506"/>
                  </a:ext>
                </a:extLst>
              </a:tr>
              <a:tr h="942975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EFFFF"/>
                          </a:solidFill>
                          <a:latin typeface="Bogle"/>
                        </a:rPr>
                        <a:t>High Spenders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Studies needed to identify preferred marketing channel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Maintain current levels of offers to ensure these customers return.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6458456"/>
                  </a:ext>
                </a:extLst>
              </a:tr>
              <a:tr h="904875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rgbClr val="FEFFFF"/>
                          </a:solidFill>
                          <a:latin typeface="Bogle"/>
                        </a:rPr>
                        <a:t>Low Spenders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Identify cross-sell opportunities using frequently purchased items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Customize offerings to incentivize larger purchases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8594580"/>
                  </a:ext>
                </a:extLst>
              </a:tr>
            </a:tbl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811F65A-0DDF-4851-8EA3-55999E64769D}"/>
              </a:ext>
            </a:extLst>
          </p:cNvPr>
          <p:cNvSpPr txBox="1">
            <a:spLocks/>
          </p:cNvSpPr>
          <p:nvPr/>
        </p:nvSpPr>
        <p:spPr>
          <a:xfrm>
            <a:off x="838200" y="4223385"/>
            <a:ext cx="10515600" cy="22447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sz="2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1pPr>
            <a:lvl2pPr marL="755650" indent="-34290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Char char="o"/>
              <a:tabLst/>
              <a:defRPr sz="24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FEFFFF"/>
                </a:solidFill>
                <a:latin typeface="Bogle"/>
                <a:cs typeface="Calibri"/>
              </a:rPr>
              <a:t>Successful implementation should result in higher campaign response rates and grocery spend. 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600">
                <a:solidFill>
                  <a:srgbClr val="FEFFFF"/>
                </a:solidFill>
                <a:latin typeface="Bogle"/>
                <a:cs typeface="Calibri"/>
              </a:rPr>
              <a:t>Key success metrics include:</a:t>
            </a:r>
          </a:p>
          <a:p>
            <a:pPr marL="812800" lvl="1" indent="-400050">
              <a:buFont typeface="+mj-lt"/>
              <a:buAutoNum type="romanUcPeriod"/>
            </a:pPr>
            <a:r>
              <a:rPr lang="en-US" sz="1600">
                <a:solidFill>
                  <a:srgbClr val="FEFFFF"/>
                </a:solidFill>
                <a:latin typeface="Bogle"/>
                <a:cs typeface="Calibri"/>
              </a:rPr>
              <a:t>Percentage increase in response rate vs. current rate (15%)</a:t>
            </a:r>
          </a:p>
          <a:p>
            <a:pPr marL="812800" lvl="1" indent="-400050">
              <a:buFont typeface="+mj-lt"/>
              <a:buAutoNum type="romanUcPeriod"/>
            </a:pPr>
            <a:r>
              <a:rPr lang="en-US" sz="1600">
                <a:solidFill>
                  <a:srgbClr val="FEFFFF"/>
                </a:solidFill>
                <a:latin typeface="Bogle"/>
                <a:cs typeface="Calibri"/>
              </a:rPr>
              <a:t>Percentage increase in total grocery spend vs. target (10%)</a:t>
            </a:r>
          </a:p>
          <a:p>
            <a:pPr marL="812800" lvl="1" indent="-400050">
              <a:buFont typeface="+mj-lt"/>
              <a:buAutoNum type="romanUcPeriod"/>
            </a:pPr>
            <a:r>
              <a:rPr lang="en-US" sz="1600">
                <a:solidFill>
                  <a:srgbClr val="FEFFFF"/>
                </a:solidFill>
                <a:latin typeface="Bogle"/>
                <a:cs typeface="Calibri"/>
              </a:rPr>
              <a:t>Number of high spenders vs. current number (334)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5DC41DD-9673-4E86-92EE-3101DE4B32F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FC1139-8171-4D08-B43A-693F06D14552}"/>
              </a:ext>
            </a:extLst>
          </p:cNvPr>
          <p:cNvSpPr txBox="1"/>
          <p:nvPr/>
        </p:nvSpPr>
        <p:spPr>
          <a:xfrm>
            <a:off x="11804904" y="6483096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28325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7BF0C81-433A-4831-868F-098148ACFDA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>
                <a:solidFill>
                  <a:srgbClr val="FFC31F"/>
                </a:solidFill>
              </a:rPr>
              <a:t>Questions?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AA6886-003D-4473-80F6-15A5315D087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214DCF-6514-4533-828F-1ABEAA376434}"/>
              </a:ext>
            </a:extLst>
          </p:cNvPr>
          <p:cNvSpPr txBox="1"/>
          <p:nvPr/>
        </p:nvSpPr>
        <p:spPr>
          <a:xfrm>
            <a:off x="11804904" y="6483096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917381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B9FF8C-34E8-4E11-97CC-3058C0365B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>
                <a:solidFill>
                  <a:srgbClr val="FFC31F"/>
                </a:solidFill>
              </a:rPr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B791D6-CAC1-4CEB-B6F8-1B5D32B038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806449-FC3A-46CB-B73D-DA2E4B63A4C0}"/>
              </a:ext>
            </a:extLst>
          </p:cNvPr>
          <p:cNvSpPr txBox="1"/>
          <p:nvPr/>
        </p:nvSpPr>
        <p:spPr>
          <a:xfrm>
            <a:off x="11804904" y="6483096"/>
            <a:ext cx="32252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868223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A811F0-8C5E-4FED-9117-D1F72329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2867" y="4083594"/>
            <a:ext cx="1371600" cy="13716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1" name="Picture 5">
            <a:extLst>
              <a:ext uri="{FF2B5EF4-FFF2-40B4-BE49-F238E27FC236}">
                <a16:creationId xmlns:a16="http://schemas.microsoft.com/office/drawing/2014/main" id="{25CDC14B-AA8B-4940-84CD-ECB50410C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100" y="1345865"/>
            <a:ext cx="1371600" cy="147716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2" name="Picture 7">
            <a:extLst>
              <a:ext uri="{FF2B5EF4-FFF2-40B4-BE49-F238E27FC236}">
                <a16:creationId xmlns:a16="http://schemas.microsoft.com/office/drawing/2014/main" id="{18D42668-4F3A-4211-9D4F-A7B0603D9F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9" y="1358209"/>
            <a:ext cx="1371600" cy="137152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3" name="Picture 7">
            <a:extLst>
              <a:ext uri="{FF2B5EF4-FFF2-40B4-BE49-F238E27FC236}">
                <a16:creationId xmlns:a16="http://schemas.microsoft.com/office/drawing/2014/main" id="{A30E0BB4-108C-4832-A493-79593889AD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2509" y="1354582"/>
            <a:ext cx="1371600" cy="137878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7EF453-CF62-444F-81E4-651BDBD6E6F7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 panose="020B0503020203060203"/>
              </a:rPr>
              <a:t>Meet The Team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4A7555-4B56-4EFA-9C40-17CE49BB587E}"/>
              </a:ext>
            </a:extLst>
          </p:cNvPr>
          <p:cNvSpPr txBox="1"/>
          <p:nvPr/>
        </p:nvSpPr>
        <p:spPr>
          <a:xfrm>
            <a:off x="6360662" y="5894842"/>
            <a:ext cx="232558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 err="1">
                <a:solidFill>
                  <a:srgbClr val="FEFFFF"/>
                </a:solidFill>
                <a:latin typeface="Bogle Black" panose="020B0503020203060203"/>
              </a:rPr>
              <a:t>Shitangshu</a:t>
            </a:r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 </a:t>
            </a:r>
            <a:r>
              <a:rPr lang="en-GB" sz="1600" b="1" err="1">
                <a:solidFill>
                  <a:srgbClr val="FEFFFF"/>
                </a:solidFill>
                <a:latin typeface="Bogle Black" panose="020B0503020203060203"/>
              </a:rPr>
              <a:t>Maity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BC761C-DB58-41BD-97C9-C485C20F1642}"/>
              </a:ext>
            </a:extLst>
          </p:cNvPr>
          <p:cNvSpPr txBox="1"/>
          <p:nvPr/>
        </p:nvSpPr>
        <p:spPr>
          <a:xfrm>
            <a:off x="6591156" y="3274692"/>
            <a:ext cx="168375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Laleh </a:t>
            </a:r>
            <a:r>
              <a:rPr lang="en-GB" sz="1600" b="1" err="1">
                <a:solidFill>
                  <a:srgbClr val="FEFFFF"/>
                </a:solidFill>
                <a:latin typeface="Bogle Black" panose="020B0503020203060203"/>
              </a:rPr>
              <a:t>Keramati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5C7F67-6948-49F3-81C6-AD8098B32F61}"/>
              </a:ext>
            </a:extLst>
          </p:cNvPr>
          <p:cNvSpPr txBox="1"/>
          <p:nvPr/>
        </p:nvSpPr>
        <p:spPr>
          <a:xfrm>
            <a:off x="9492867" y="3284036"/>
            <a:ext cx="121023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Isaac Ng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91DA7E-0B81-418A-951F-D20BC00A055E}"/>
              </a:ext>
            </a:extLst>
          </p:cNvPr>
          <p:cNvSpPr txBox="1"/>
          <p:nvPr/>
        </p:nvSpPr>
        <p:spPr>
          <a:xfrm>
            <a:off x="1126279" y="5894842"/>
            <a:ext cx="199197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Akshay Malhotra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55DF59D-C01A-45B1-A8EB-1D2E71983F92}"/>
              </a:ext>
            </a:extLst>
          </p:cNvPr>
          <p:cNvSpPr txBox="1"/>
          <p:nvPr/>
        </p:nvSpPr>
        <p:spPr>
          <a:xfrm>
            <a:off x="3941600" y="5894842"/>
            <a:ext cx="159572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Wendy Fang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3DFAA8-24F6-45FB-BD5C-6D64A2A29C99}"/>
              </a:ext>
            </a:extLst>
          </p:cNvPr>
          <p:cNvSpPr txBox="1"/>
          <p:nvPr/>
        </p:nvSpPr>
        <p:spPr>
          <a:xfrm>
            <a:off x="1261252" y="3284036"/>
            <a:ext cx="1683754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Leon </a:t>
            </a:r>
            <a:r>
              <a:rPr lang="en-GB" sz="1600" b="1" err="1">
                <a:solidFill>
                  <a:srgbClr val="FEFFFF"/>
                </a:solidFill>
                <a:latin typeface="Bogle Black" panose="020B0503020203060203"/>
              </a:rPr>
              <a:t>Joulakian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14CD2A-5252-4B4C-B63F-F811ACE24B3F}"/>
              </a:ext>
            </a:extLst>
          </p:cNvPr>
          <p:cNvSpPr txBox="1"/>
          <p:nvPr/>
        </p:nvSpPr>
        <p:spPr>
          <a:xfrm>
            <a:off x="4162963" y="3274691"/>
            <a:ext cx="121023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Jiamin Mei</a:t>
            </a:r>
            <a:endParaRPr lang="en-US" sz="1600" b="1">
              <a:solidFill>
                <a:srgbClr val="FEFFFF"/>
              </a:solidFill>
              <a:latin typeface="Bogle Black" panose="020B0503020203060203"/>
              <a:cs typeface="Calibri" panose="020F0502020204030204"/>
            </a:endParaRPr>
          </a:p>
        </p:txBody>
      </p:sp>
      <p:pic>
        <p:nvPicPr>
          <p:cNvPr id="14" name="Picture 8" descr="A close-up of a person smiling&#10;&#10;Description automatically generated">
            <a:extLst>
              <a:ext uri="{FF2B5EF4-FFF2-40B4-BE49-F238E27FC236}">
                <a16:creationId xmlns:a16="http://schemas.microsoft.com/office/drawing/2014/main" id="{381EC099-7E79-4F92-9109-564D2977434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99" t="-6742" r="482" b="15169"/>
          <a:stretch/>
        </p:blipFill>
        <p:spPr>
          <a:xfrm>
            <a:off x="4089919" y="1264912"/>
            <a:ext cx="1371600" cy="155812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15" name="Picture 17">
            <a:extLst>
              <a:ext uri="{FF2B5EF4-FFF2-40B4-BE49-F238E27FC236}">
                <a16:creationId xmlns:a16="http://schemas.microsoft.com/office/drawing/2014/main" id="{B527F182-35B5-413F-8A4D-2B56D06701A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9919" y="4083594"/>
            <a:ext cx="1371600" cy="145186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47A778F-57A0-46D9-95C3-C886A119F3A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329" y="4092591"/>
            <a:ext cx="1371600" cy="1371600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F1F2B50-352F-446E-8092-3BC20C18F49C}"/>
              </a:ext>
            </a:extLst>
          </p:cNvPr>
          <p:cNvSpPr txBox="1"/>
          <p:nvPr/>
        </p:nvSpPr>
        <p:spPr>
          <a:xfrm>
            <a:off x="9509591" y="5931355"/>
            <a:ext cx="1210236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sz="1600" b="1">
                <a:solidFill>
                  <a:srgbClr val="FEFFFF"/>
                </a:solidFill>
                <a:latin typeface="Bogle Black" panose="020B0503020203060203"/>
              </a:rPr>
              <a:t>Jenny Oh</a:t>
            </a:r>
            <a:endParaRPr lang="en-US" sz="1600" b="1">
              <a:solidFill>
                <a:srgbClr val="FEFFFF"/>
              </a:solidFill>
              <a:latin typeface="Bogle Black" panose="020B0503020203060203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B14344A-275D-4A63-A595-E653F17AEF4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990" y="4081564"/>
            <a:ext cx="1342929" cy="1453896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F1E76E5-0921-4931-9827-6687EA2AE46C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8689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6917437-ADE5-4C3A-8019-602B8A7B704F}"/>
              </a:ext>
            </a:extLst>
          </p:cNvPr>
          <p:cNvSpPr txBox="1"/>
          <p:nvPr/>
        </p:nvSpPr>
        <p:spPr>
          <a:xfrm>
            <a:off x="379412" y="762000"/>
            <a:ext cx="6094476" cy="500072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>
              <a:solidFill>
                <a:srgbClr val="FEFFFF"/>
              </a:solidFill>
              <a:latin typeface="Bogle Black" panose="020B0503020203060203"/>
              <a:cs typeface="Calibri"/>
            </a:endParaRPr>
          </a:p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endParaRPr lang="en-US">
              <a:solidFill>
                <a:srgbClr val="FEFFFF"/>
              </a:solidFill>
              <a:latin typeface="Bogle Black" panose="020B0503020203060203"/>
              <a:cs typeface="Calibri"/>
            </a:endParaRPr>
          </a:p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Industry &amp; Business</a:t>
            </a:r>
            <a:r>
              <a:rPr lang="en-US" b="0" i="0" u="none" strike="noStrike">
                <a:solidFill>
                  <a:srgbClr val="FEFFFF"/>
                </a:solidFill>
                <a:effectLst/>
                <a:latin typeface="Bogle Black" panose="020B0503020203060203"/>
                <a:cs typeface="Calibri"/>
              </a:rPr>
              <a:t> </a:t>
            </a: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Overview</a:t>
            </a:r>
            <a:r>
              <a:rPr lang="en-US" b="0" i="0">
                <a:solidFill>
                  <a:srgbClr val="FEFFFF"/>
                </a:solidFill>
                <a:effectLst/>
                <a:latin typeface="Bogle Black" panose="020B0503020203060203"/>
                <a:cs typeface="Calibri"/>
              </a:rPr>
              <a:t>​</a:t>
            </a:r>
          </a:p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Marketing Challenges</a:t>
            </a:r>
            <a:endParaRPr lang="en-US" b="0" i="0">
              <a:solidFill>
                <a:srgbClr val="FEFFFF"/>
              </a:solidFill>
              <a:effectLst/>
              <a:latin typeface="Bogle Black" panose="020B0503020203060203"/>
              <a:cs typeface="Calibri"/>
            </a:endParaRPr>
          </a:p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b="0" i="0" u="none" strike="noStrike">
                <a:solidFill>
                  <a:srgbClr val="FEFFFF"/>
                </a:solidFill>
                <a:effectLst/>
                <a:latin typeface="Bogle Black" panose="020B0503020203060203"/>
                <a:cs typeface="Calibri"/>
              </a:rPr>
              <a:t>Data Exploration</a:t>
            </a:r>
            <a:r>
              <a:rPr lang="en-US" b="0" i="0">
                <a:solidFill>
                  <a:srgbClr val="FEFFFF"/>
                </a:solidFill>
                <a:effectLst/>
                <a:latin typeface="Bogle Black" panose="020B0503020203060203"/>
                <a:cs typeface="Calibri"/>
              </a:rPr>
              <a:t>​</a:t>
            </a: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 &amp; Engineering</a:t>
            </a:r>
            <a:endParaRPr lang="en-US" b="0" i="0">
              <a:solidFill>
                <a:srgbClr val="FEFFFF"/>
              </a:solidFill>
              <a:effectLst/>
              <a:latin typeface="Bogle Black" panose="020B0503020203060203"/>
              <a:cs typeface="Calibri"/>
            </a:endParaRPr>
          </a:p>
          <a:p>
            <a:pPr marL="285750" indent="-285750" algn="l" rtl="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Models</a:t>
            </a:r>
            <a:r>
              <a:rPr lang="en-US" b="0" i="0">
                <a:solidFill>
                  <a:srgbClr val="FEFFFF"/>
                </a:solidFill>
                <a:effectLst/>
                <a:latin typeface="Bogle Black" panose="020B0503020203060203"/>
                <a:cs typeface="Calibri"/>
              </a:rPr>
              <a:t>​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Results</a:t>
            </a:r>
            <a:endParaRPr lang="en-US">
              <a:solidFill>
                <a:srgbClr val="FEFFFF"/>
              </a:solidFill>
              <a:latin typeface="Bogle Black" panose="020B0503020203060203"/>
              <a:cs typeface="Arial"/>
            </a:endParaRPr>
          </a:p>
          <a:p>
            <a:pPr marL="285750" indent="-285750" fontAlgn="base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>
                <a:solidFill>
                  <a:srgbClr val="FEFFFF"/>
                </a:solidFill>
                <a:latin typeface="Bogle Black" panose="020B0503020203060203"/>
                <a:cs typeface="Calibri"/>
              </a:rPr>
              <a:t>Recommendations</a:t>
            </a:r>
            <a:endParaRPr lang="en-US" b="0" i="0">
              <a:solidFill>
                <a:srgbClr val="FEFFFF"/>
              </a:solidFill>
              <a:effectLst/>
              <a:latin typeface="Bogle Black" panose="020B0503020203060203"/>
              <a:cs typeface="Calibri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CA">
              <a:solidFill>
                <a:srgbClr val="FEFFFF"/>
              </a:solidFill>
              <a:latin typeface="Bogle Black" panose="020B0503020203060203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68E569-62D4-498B-B877-36C19797117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E8B65FDD-B31B-4187-88B4-893E0EDA23F7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/>
              </a:rPr>
              <a:t>Agenda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AD5B18-1BA1-4E28-ABE9-DC36E4E918AA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82915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67A62C-FDBC-4A38-90BE-7BBBB7B760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1812" y="1143000"/>
            <a:ext cx="4572000" cy="5486400"/>
          </a:xfrm>
        </p:spPr>
        <p:txBody>
          <a:bodyPr>
            <a:normAutofit/>
          </a:bodyPr>
          <a:lstStyle/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</a:rPr>
              <a:t>Walmart is one of the top grocery leaders by market share and market cap</a:t>
            </a: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ea typeface="+mn-lt"/>
              <a:cs typeface="+mn-lt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cs typeface="Calibri"/>
              </a:rPr>
              <a:t>The grocery retail industry is highly competitive and concentrated</a:t>
            </a: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cs typeface="Calibri"/>
              </a:rPr>
              <a:t>Their value to consumers is to offer the lowest price possible</a:t>
            </a: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cs typeface="Calibri"/>
              </a:rPr>
              <a:t>They use a multitude of marketing channels to reach their customers</a:t>
            </a:r>
          </a:p>
          <a:p>
            <a:pPr marL="685800" indent="-685800">
              <a:buFont typeface="Wingdings" panose="05000000000000000000" pitchFamily="2" charset="2"/>
              <a:buChar char="§"/>
            </a:pPr>
            <a:endParaRPr lang="en-US" sz="180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29D98A5-51FA-42D7-822F-A3150B99D1E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8" r="21098"/>
          <a:stretch>
            <a:fillRect/>
          </a:stretch>
        </p:blipFill>
        <p:spPr/>
      </p:pic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4E90373-FE30-45EC-8619-85F58D270507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/>
              </a:rPr>
              <a:t>Industry 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62DDA3-1134-47A2-927C-3A2492FCEA0B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3D72CF-9B04-4F5D-90AF-28D49DDC79D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4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667A62C-FDBC-4A38-90BE-7BBBB7B760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1812" y="1143000"/>
            <a:ext cx="4572000" cy="5486400"/>
          </a:xfrm>
        </p:spPr>
        <p:txBody>
          <a:bodyPr>
            <a:normAutofit/>
          </a:bodyPr>
          <a:lstStyle/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The strong competition in the retail industry means customer loyalty is fleeting</a:t>
            </a: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ea typeface="+mn-lt"/>
              <a:cs typeface="+mn-lt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  <a:cs typeface="Calibri"/>
              </a:rPr>
              <a:t>The marketing team has advised us that their last marketing campaign was not as effective as expected</a:t>
            </a: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cs typeface="Calibri"/>
            </a:endParaRPr>
          </a:p>
          <a:p>
            <a:pPr marL="685800" indent="-6858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  <a:cs typeface="Calibri"/>
              </a:rPr>
              <a:t>What they want to know:</a:t>
            </a:r>
          </a:p>
          <a:p>
            <a:pPr marL="971550" lvl="1" indent="-285750">
              <a:lnSpc>
                <a:spcPct val="110000"/>
              </a:lnSpc>
              <a:buFont typeface="Arial" panose="02070309020205020404" pitchFamily="49" charset="0"/>
              <a:buChar char="•"/>
            </a:pPr>
            <a:r>
              <a:rPr lang="en-US" sz="1400" b="1">
                <a:solidFill>
                  <a:srgbClr val="FEFFFF"/>
                </a:solidFill>
                <a:latin typeface="Bogle Black"/>
                <a:cs typeface="Calibri"/>
              </a:rPr>
              <a:t>What kind of customer is more likely to respond to marketing campaigns?</a:t>
            </a:r>
          </a:p>
          <a:p>
            <a:pPr marL="971550" lvl="1" indent="-285750">
              <a:lnSpc>
                <a:spcPct val="110000"/>
              </a:lnSpc>
              <a:buFont typeface="Arial" panose="02070309020205020404" pitchFamily="49" charset="0"/>
              <a:buChar char="•"/>
            </a:pPr>
            <a:r>
              <a:rPr lang="en-US" sz="1400" b="1">
                <a:solidFill>
                  <a:srgbClr val="FEFFFF"/>
                </a:solidFill>
                <a:latin typeface="Bogle Black"/>
                <a:cs typeface="Calibri"/>
              </a:rPr>
              <a:t>How many of those respondents are expected to spend?</a:t>
            </a:r>
            <a:endParaRPr lang="en-US" sz="1400">
              <a:solidFill>
                <a:srgbClr val="FEFFFF"/>
              </a:solidFill>
              <a:cs typeface="Calibri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F4E90373-FE30-45EC-8619-85F58D270507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/>
              </a:rPr>
              <a:t>Marketing Challenges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D3A30B5-5A09-4D45-A54F-529502A2E33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41" r="27841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51364B-72EF-4192-96C7-86D605B1A1BB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A7B803-E4C4-4639-A593-4C73ACBB41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94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1B51F3-C0D7-4380-8E29-A5312337C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456612" y="-76200"/>
            <a:ext cx="3732213" cy="685800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2240 Customers</a:t>
            </a:r>
            <a:endParaRPr lang="en-US" sz="1800">
              <a:solidFill>
                <a:srgbClr val="EB1483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28 Variables</a:t>
            </a:r>
            <a:endParaRPr lang="en-US" sz="180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>
              <a:solidFill>
                <a:srgbClr val="FEFFFF"/>
              </a:solidFill>
              <a:latin typeface="Bogle Black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5 unique Education variables </a:t>
            </a:r>
            <a:endParaRPr lang="en-US" sz="1800">
              <a:solidFill>
                <a:srgbClr val="FEFFFF"/>
              </a:solidFill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>
              <a:solidFill>
                <a:srgbClr val="FEFFFF"/>
              </a:solidFill>
              <a:cs typeface="Calibri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8 unique </a:t>
            </a:r>
            <a:r>
              <a:rPr lang="en-US" sz="1800" err="1">
                <a:solidFill>
                  <a:srgbClr val="FEFFFF"/>
                </a:solidFill>
                <a:latin typeface="Bogle Black"/>
              </a:rPr>
              <a:t>Marital_Status</a:t>
            </a:r>
            <a:r>
              <a:rPr lang="en-US" sz="1800">
                <a:solidFill>
                  <a:srgbClr val="FEFFFF"/>
                </a:solidFill>
                <a:latin typeface="Bogle Black"/>
              </a:rPr>
              <a:t> variables</a:t>
            </a:r>
            <a:br>
              <a:rPr lang="en-US" sz="1800"/>
            </a:br>
            <a:endParaRPr lang="en-US" sz="1800">
              <a:solidFill>
                <a:srgbClr val="FEFFFF"/>
              </a:solidFill>
              <a:cs typeface="Calibri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3 years of data</a:t>
            </a:r>
            <a:endParaRPr lang="en-US" sz="1800">
              <a:solidFill>
                <a:srgbClr val="FEFFFF"/>
              </a:solidFill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>
              <a:solidFill>
                <a:srgbClr val="FEFFFF"/>
              </a:solidFill>
              <a:cs typeface="Calibri"/>
            </a:endParaRP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1800">
                <a:solidFill>
                  <a:srgbClr val="FEFFFF"/>
                </a:solidFill>
                <a:latin typeface="Bogle Black"/>
              </a:rPr>
              <a:t>9 countries</a:t>
            </a:r>
            <a:br>
              <a:rPr lang="en-US" sz="1800"/>
            </a:br>
            <a:endParaRPr lang="en-US" sz="1800">
              <a:solidFill>
                <a:srgbClr val="FEFFFF"/>
              </a:solidFill>
              <a:cs typeface="Calibri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>
              <a:solidFill>
                <a:srgbClr val="FF0000"/>
              </a:solidFill>
              <a:latin typeface="Bogle Black"/>
              <a:cs typeface="Calibri"/>
            </a:endParaRPr>
          </a:p>
          <a:p>
            <a:endParaRPr lang="en-US" sz="1800">
              <a:solidFill>
                <a:srgbClr val="FEFFF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717C8E1-1DD9-410A-ADE8-D6D937F6D8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730912"/>
              </p:ext>
            </p:extLst>
          </p:nvPr>
        </p:nvGraphicFramePr>
        <p:xfrm>
          <a:off x="608012" y="1295400"/>
          <a:ext cx="7526235" cy="4929142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230671">
                  <a:extLst>
                    <a:ext uri="{9D8B030D-6E8A-4147-A177-3AD203B41FA5}">
                      <a16:colId xmlns:a16="http://schemas.microsoft.com/office/drawing/2014/main" val="3947693929"/>
                    </a:ext>
                  </a:extLst>
                </a:gridCol>
                <a:gridCol w="5295564">
                  <a:extLst>
                    <a:ext uri="{9D8B030D-6E8A-4147-A177-3AD203B41FA5}">
                      <a16:colId xmlns:a16="http://schemas.microsoft.com/office/drawing/2014/main" val="2132746032"/>
                    </a:ext>
                  </a:extLst>
                </a:gridCol>
              </a:tblGrid>
              <a:tr h="532654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Data Buckets</a:t>
                      </a:r>
                      <a:endParaRPr lang="en-US" sz="1800" b="1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b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Variables</a:t>
                      </a:r>
                      <a:endParaRPr lang="en-US" sz="1800" b="1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b"/>
                </a:tc>
                <a:extLst>
                  <a:ext uri="{0D108BD9-81ED-4DB2-BD59-A6C34878D82A}">
                    <a16:rowId xmlns:a16="http://schemas.microsoft.com/office/drawing/2014/main" val="1307328632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 Black" panose="020B0503020203060203"/>
                        </a:rPr>
                        <a:t>Demographics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 Black" panose="020B0503020203060203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Year_Birth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Education,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Marital_Status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Income,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KidHome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TeenHome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2618760995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Customer History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Dt_Customer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Recency 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404424936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Grocery Spend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MntWines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MntFruit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MntMeatProducts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MntFishProducts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MntSweetProducts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MntGoldProds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3546665822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Marketing Channels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NumWebPurchases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NumCatalogPurchases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</a:t>
                      </a: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NumStorePurchase</a:t>
                      </a:r>
                      <a:endParaRPr lang="en-US" sz="1600" cap="none" spc="0" err="1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165294896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Responses to Prior Campaigns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 err="1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AcceptedCmp</a:t>
                      </a: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, Response, Complain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2010779801"/>
                  </a:ext>
                </a:extLst>
              </a:tr>
              <a:tr h="732748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Location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kern="1200" cap="none" spc="0">
                          <a:solidFill>
                            <a:srgbClr val="FEFFFF"/>
                          </a:solidFill>
                          <a:effectLst/>
                          <a:latin typeface="Bogle"/>
                        </a:rPr>
                        <a:t>Country</a:t>
                      </a:r>
                      <a:endParaRPr lang="en-US" sz="1600" cap="none" spc="0">
                        <a:solidFill>
                          <a:srgbClr val="FEFFFF"/>
                        </a:solidFill>
                        <a:effectLst/>
                        <a:latin typeface="Bogle"/>
                      </a:endParaRPr>
                    </a:p>
                  </a:txBody>
                  <a:tcPr marL="88360" marR="0" marT="25246" marB="189342" anchor="ctr"/>
                </a:tc>
                <a:extLst>
                  <a:ext uri="{0D108BD9-81ED-4DB2-BD59-A6C34878D82A}">
                    <a16:rowId xmlns:a16="http://schemas.microsoft.com/office/drawing/2014/main" val="3005839092"/>
                  </a:ext>
                </a:extLst>
              </a:tr>
            </a:tbl>
          </a:graphicData>
        </a:graphic>
      </p:graphicFrame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0ECB1F8F-F629-400F-9EC1-D1298D97FA74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/>
              </a:rPr>
              <a:t>Data Overview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4C1F21-9CD7-4861-AFF2-D3D48BAEBB1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1A75E7-B1D9-4B0A-8762-7EB2ACBAB2F1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6443067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A96689-6EAE-47D9-8C54-1D8992DB14FC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5956586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  <a:latin typeface="Bogle Black"/>
              </a:rPr>
              <a:t>Data Engineering</a:t>
            </a:r>
          </a:p>
        </p:txBody>
      </p:sp>
      <p:graphicFrame>
        <p:nvGraphicFramePr>
          <p:cNvPr id="4" name="TextBox 37">
            <a:extLst>
              <a:ext uri="{FF2B5EF4-FFF2-40B4-BE49-F238E27FC236}">
                <a16:creationId xmlns:a16="http://schemas.microsoft.com/office/drawing/2014/main" id="{68FFD5B4-8F0B-4E57-B25B-24962367D0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5455727"/>
              </p:ext>
            </p:extLst>
          </p:nvPr>
        </p:nvGraphicFramePr>
        <p:xfrm>
          <a:off x="836612" y="1664208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9EC4E63F-1B7F-485B-B7B3-9EB7CEB7340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EA4A5D-A3AE-49B1-94FB-E72C0E49C325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315524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A96689-6EAE-47D9-8C54-1D8992DB14FC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76582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</a:rPr>
              <a:t>Model #1 </a:t>
            </a:r>
            <a:r>
              <a:rPr lang="en-US" sz="3600">
                <a:solidFill>
                  <a:srgbClr val="FFC31F"/>
                </a:solidFill>
                <a:ea typeface="+mj-lt"/>
                <a:cs typeface="+mj-lt"/>
              </a:rPr>
              <a:t>- Logistic Regression</a:t>
            </a:r>
            <a:endParaRPr lang="en-US" sz="4400">
              <a:solidFill>
                <a:srgbClr val="FFC31F"/>
              </a:solidFill>
            </a:endParaRP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494D8C2-6A11-4A40-AC7E-7FB3A75F93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388" b="5388"/>
          <a:stretch>
            <a:fillRect/>
          </a:stretch>
        </p:blipFill>
        <p:spPr>
          <a:xfrm>
            <a:off x="612979" y="1828800"/>
            <a:ext cx="3600661" cy="36530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1DE6ACF-3F76-4AD5-9A6F-8217C6021E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3826747"/>
              </p:ext>
            </p:extLst>
          </p:nvPr>
        </p:nvGraphicFramePr>
        <p:xfrm>
          <a:off x="4648222" y="2292904"/>
          <a:ext cx="7329800" cy="19253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38938">
                  <a:extLst>
                    <a:ext uri="{9D8B030D-6E8A-4147-A177-3AD203B41FA5}">
                      <a16:colId xmlns:a16="http://schemas.microsoft.com/office/drawing/2014/main" val="2830699955"/>
                    </a:ext>
                  </a:extLst>
                </a:gridCol>
                <a:gridCol w="3790862">
                  <a:extLst>
                    <a:ext uri="{9D8B030D-6E8A-4147-A177-3AD203B41FA5}">
                      <a16:colId xmlns:a16="http://schemas.microsoft.com/office/drawing/2014/main" val="30886047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Positively Significant Coefficients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Negatively Significant Coefficients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407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Education Level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Time since campaign enrollment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Acceptance of offers from prior campaigns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Marital Status</a:t>
                      </a:r>
                      <a:endParaRPr lang="en-US" sz="1600" b="0" u="none" strike="noStrike" noProof="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Time since last purchase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# of small children at home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u="none" strike="noStrike" noProof="0">
                          <a:solidFill>
                            <a:srgbClr val="FEFFFF"/>
                          </a:solidFill>
                          <a:latin typeface="Bogle Black" panose="020B0503020203060203"/>
                        </a:rPr>
                        <a:t># of teenagers at home</a:t>
                      </a: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endParaRPr lang="en-US" sz="1600" b="0" u="none" strike="noStrike" noProof="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  <a:p>
                      <a:pPr marL="285750" lvl="0" indent="-285750">
                        <a:buFont typeface="Arial"/>
                        <a:buChar char="•"/>
                      </a:pPr>
                      <a:endParaRPr lang="en-US" sz="1600">
                        <a:solidFill>
                          <a:srgbClr val="FEFFFF"/>
                        </a:solidFill>
                        <a:latin typeface="Bogle Black" panose="020B0503020203060203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4138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BFDC699-C831-4A65-A965-44314C512561}"/>
              </a:ext>
            </a:extLst>
          </p:cNvPr>
          <p:cNvSpPr txBox="1"/>
          <p:nvPr/>
        </p:nvSpPr>
        <p:spPr>
          <a:xfrm>
            <a:off x="4418012" y="1752600"/>
            <a:ext cx="73269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u="sng">
                <a:solidFill>
                  <a:srgbClr val="FEFFFF"/>
                </a:solidFill>
                <a:latin typeface="Bogle Black" panose="020B0503020203060203" pitchFamily="34" charset="77"/>
                <a:ea typeface="+mj-lt"/>
                <a:cs typeface="+mj-lt"/>
              </a:rPr>
              <a:t>What are the characteristics of customers who respond?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A20401-1C2A-48DF-958D-564039B6C15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EAD452-D1AD-4D1A-83F3-1F03DE423CE3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267787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A96689-6EAE-47D9-8C54-1D8992DB14FC}"/>
              </a:ext>
            </a:extLst>
          </p:cNvPr>
          <p:cNvSpPr txBox="1">
            <a:spLocks/>
          </p:cNvSpPr>
          <p:nvPr/>
        </p:nvSpPr>
        <p:spPr>
          <a:xfrm>
            <a:off x="117950" y="228600"/>
            <a:ext cx="7127979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None/>
              <a:defRPr sz="5400" b="1" i="0" kern="1200" baseline="0">
                <a:solidFill>
                  <a:schemeClr val="bg1"/>
                </a:solidFill>
                <a:latin typeface="Bogle Black" panose="020B0503020203060203" pitchFamily="34" charset="77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Courier New" panose="02070309020205020404" pitchFamily="49" charset="0"/>
              <a:buNone/>
              <a:tabLst/>
              <a:defRPr sz="2200" b="0" i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212850" indent="-400050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.PingFangSC-Regular"/>
              <a:buChar char="－"/>
              <a:tabLst/>
              <a:defRPr sz="20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3pPr>
            <a:lvl4pPr marL="1439863" indent="-227013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Wingdings" pitchFamily="2" charset="2"/>
              <a:buChar char="§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4pPr>
            <a:lvl5pPr marL="1828800" indent="-338138" algn="l" defTabSz="9144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500"/>
              </a:spcAft>
              <a:buFont typeface="Arial" panose="020B0604020202020204" pitchFamily="34" charset="0"/>
              <a:buChar char="»"/>
              <a:tabLst/>
              <a:defRPr sz="1800" b="0" i="0" kern="1200">
                <a:solidFill>
                  <a:schemeClr val="tx2"/>
                </a:solidFill>
                <a:latin typeface="Bogle" panose="020B0503020203060203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>
                <a:solidFill>
                  <a:srgbClr val="FFC31F"/>
                </a:solidFill>
              </a:rPr>
              <a:t>Model #2 </a:t>
            </a:r>
            <a:r>
              <a:rPr lang="en-US" sz="3600">
                <a:solidFill>
                  <a:srgbClr val="FFC31F"/>
                </a:solidFill>
                <a:ea typeface="+mj-lt"/>
                <a:cs typeface="+mj-lt"/>
              </a:rPr>
              <a:t>- </a:t>
            </a:r>
            <a:r>
              <a:rPr lang="en-US" sz="3600">
                <a:solidFill>
                  <a:srgbClr val="FFC31F"/>
                </a:solidFill>
              </a:rPr>
              <a:t>Linear Regression</a:t>
            </a:r>
          </a:p>
        </p:txBody>
      </p:sp>
      <p:graphicFrame>
        <p:nvGraphicFramePr>
          <p:cNvPr id="6" name="Table 3">
            <a:extLst>
              <a:ext uri="{FF2B5EF4-FFF2-40B4-BE49-F238E27FC236}">
                <a16:creationId xmlns:a16="http://schemas.microsoft.com/office/drawing/2014/main" id="{31DE6ACF-3F76-4AD5-9A6F-8217C6021E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3060661"/>
              </p:ext>
            </p:extLst>
          </p:nvPr>
        </p:nvGraphicFramePr>
        <p:xfrm>
          <a:off x="4723142" y="2289854"/>
          <a:ext cx="7112724" cy="19253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3556362">
                  <a:extLst>
                    <a:ext uri="{9D8B030D-6E8A-4147-A177-3AD203B41FA5}">
                      <a16:colId xmlns:a16="http://schemas.microsoft.com/office/drawing/2014/main" val="2830699955"/>
                    </a:ext>
                  </a:extLst>
                </a:gridCol>
                <a:gridCol w="3556362">
                  <a:extLst>
                    <a:ext uri="{9D8B030D-6E8A-4147-A177-3AD203B41FA5}">
                      <a16:colId xmlns:a16="http://schemas.microsoft.com/office/drawing/2014/main" val="30886047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Positively Significant Coefficients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Negatively Significant Coefficients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407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Income / Education Level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Time since last purchase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Time since campaign enrollment</a:t>
                      </a: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Acceptance of offers from prior campaigns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# of small children at home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marL="285750" lvl="0" indent="-28575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/>
                        <a:buChar char="•"/>
                      </a:pPr>
                      <a:r>
                        <a:rPr lang="en-US" sz="1600" b="0" i="0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# of teens at home</a:t>
                      </a:r>
                      <a:endParaRPr lang="en-US" sz="1600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b="0" i="0" u="none" strike="noStrike" noProof="0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41385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4021E24-E62F-48A7-8D89-5C1A9A7AC395}"/>
              </a:ext>
            </a:extLst>
          </p:cNvPr>
          <p:cNvSpPr txBox="1"/>
          <p:nvPr/>
        </p:nvSpPr>
        <p:spPr>
          <a:xfrm>
            <a:off x="4418012" y="1752600"/>
            <a:ext cx="7326939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000" b="1" u="sng">
                <a:solidFill>
                  <a:srgbClr val="FEFFFF"/>
                </a:solidFill>
                <a:latin typeface="Bogle Black"/>
                <a:ea typeface="+mj-lt"/>
                <a:cs typeface="+mj-lt"/>
              </a:rPr>
              <a:t>What customer characteristics likely drives spend?</a:t>
            </a:r>
          </a:p>
        </p:txBody>
      </p:sp>
      <p:graphicFrame>
        <p:nvGraphicFramePr>
          <p:cNvPr id="8" name="Table 4">
            <a:extLst>
              <a:ext uri="{FF2B5EF4-FFF2-40B4-BE49-F238E27FC236}">
                <a16:creationId xmlns:a16="http://schemas.microsoft.com/office/drawing/2014/main" id="{3D6C2F2F-1557-4079-A58F-9DA7D72705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81963"/>
              </p:ext>
            </p:extLst>
          </p:nvPr>
        </p:nvGraphicFramePr>
        <p:xfrm>
          <a:off x="375652" y="2169076"/>
          <a:ext cx="4042360" cy="2744143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111128">
                  <a:extLst>
                    <a:ext uri="{9D8B030D-6E8A-4147-A177-3AD203B41FA5}">
                      <a16:colId xmlns:a16="http://schemas.microsoft.com/office/drawing/2014/main" val="1846211949"/>
                    </a:ext>
                  </a:extLst>
                </a:gridCol>
                <a:gridCol w="992101">
                  <a:extLst>
                    <a:ext uri="{9D8B030D-6E8A-4147-A177-3AD203B41FA5}">
                      <a16:colId xmlns:a16="http://schemas.microsoft.com/office/drawing/2014/main" val="2607816480"/>
                    </a:ext>
                  </a:extLst>
                </a:gridCol>
                <a:gridCol w="939131">
                  <a:extLst>
                    <a:ext uri="{9D8B030D-6E8A-4147-A177-3AD203B41FA5}">
                      <a16:colId xmlns:a16="http://schemas.microsoft.com/office/drawing/2014/main" val="1356394134"/>
                    </a:ext>
                  </a:extLst>
                </a:gridCol>
              </a:tblGrid>
              <a:tr h="686036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FEFFFF"/>
                          </a:solidFill>
                          <a:latin typeface="Bogle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FEFFFF"/>
                          </a:solidFill>
                          <a:latin typeface="Bogle"/>
                        </a:rPr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rgbClr val="FEFFFF"/>
                          </a:solidFill>
                          <a:latin typeface="Bogle"/>
                        </a:rPr>
                        <a:t>R2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267546"/>
                  </a:ext>
                </a:extLst>
              </a:tr>
              <a:tr h="68603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 b="1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LR with </a:t>
                      </a:r>
                      <a:endParaRPr lang="en-US" sz="1600" b="1">
                        <a:solidFill>
                          <a:srgbClr val="FEFFFF"/>
                        </a:solidFill>
                        <a:latin typeface="Bogle"/>
                      </a:endParaRPr>
                    </a:p>
                    <a:p>
                      <a:pPr lvl="0">
                        <a:buNone/>
                      </a:pPr>
                      <a:r>
                        <a:rPr lang="en-US" sz="1600" b="1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transformation</a:t>
                      </a:r>
                      <a:endParaRPr lang="en-US" sz="1600" b="1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0.286</a:t>
                      </a:r>
                      <a:endParaRPr lang="en-US" sz="1600" b="1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 b="1" u="none" strike="noStrike" noProof="0">
                          <a:solidFill>
                            <a:srgbClr val="FEFFFF"/>
                          </a:solidFill>
                          <a:latin typeface="Bogle"/>
                        </a:rPr>
                        <a:t>86.01%</a:t>
                      </a:r>
                      <a:endParaRPr lang="en-US" sz="1600" b="1">
                        <a:solidFill>
                          <a:srgbClr val="FEFFFF"/>
                        </a:solidFill>
                        <a:latin typeface="Bogle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7626034"/>
                  </a:ext>
                </a:extLst>
              </a:tr>
              <a:tr h="6860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LR with transformation</a:t>
                      </a:r>
                      <a:endParaRPr lang="en-US">
                        <a:solidFill>
                          <a:srgbClr val="FEFFFF"/>
                        </a:solidFill>
                      </a:endParaRPr>
                    </a:p>
                    <a:p>
                      <a:pPr lvl="0">
                        <a:buNone/>
                      </a:pPr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&amp; sig. variables</a:t>
                      </a:r>
                      <a:endParaRPr lang="en-US">
                        <a:solidFill>
                          <a:srgbClr val="FEFF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0.274</a:t>
                      </a:r>
                      <a:endParaRPr lang="en-US">
                        <a:solidFill>
                          <a:srgbClr val="FEFF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85.85%</a:t>
                      </a:r>
                      <a:endParaRPr lang="en-US">
                        <a:solidFill>
                          <a:srgbClr val="FEFFFF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9935549"/>
                  </a:ext>
                </a:extLst>
              </a:tr>
              <a:tr h="686036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Linear Regression (LR)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77152.7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>
                          <a:solidFill>
                            <a:srgbClr val="FEFFFF"/>
                          </a:solidFill>
                          <a:latin typeface="Bogle"/>
                        </a:rPr>
                        <a:t>80.86%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4178984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3AEFDA8A-4FC5-4FD3-9353-EFB8693BD66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412" y="5943600"/>
            <a:ext cx="2340374" cy="812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997541-29A2-4762-B4FF-27C0DEE0D76C}"/>
              </a:ext>
            </a:extLst>
          </p:cNvPr>
          <p:cNvSpPr txBox="1"/>
          <p:nvPr/>
        </p:nvSpPr>
        <p:spPr>
          <a:xfrm>
            <a:off x="11804904" y="6483096"/>
            <a:ext cx="2568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>
                <a:solidFill>
                  <a:srgbClr val="FEFFFF"/>
                </a:solidFill>
                <a:latin typeface="Bogle" panose="020B0503020203060203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632225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WALMART">
      <a:dk1>
        <a:srgbClr val="0070CE"/>
      </a:dk1>
      <a:lt1>
        <a:srgbClr val="EB1483"/>
      </a:lt1>
      <a:dk2>
        <a:srgbClr val="0D1D2B"/>
      </a:dk2>
      <a:lt2>
        <a:srgbClr val="E1ECF7"/>
      </a:lt2>
      <a:accent1>
        <a:srgbClr val="0070CE"/>
      </a:accent1>
      <a:accent2>
        <a:srgbClr val="FFC120"/>
      </a:accent2>
      <a:accent3>
        <a:srgbClr val="F37420"/>
      </a:accent3>
      <a:accent4>
        <a:srgbClr val="74C041"/>
      </a:accent4>
      <a:accent5>
        <a:srgbClr val="78B9E5"/>
      </a:accent5>
      <a:accent6>
        <a:srgbClr val="EC3A2A"/>
      </a:accent6>
      <a:hlink>
        <a:srgbClr val="EB1483"/>
      </a:hlink>
      <a:folHlink>
        <a:srgbClr val="FFC120"/>
      </a:folHlink>
    </a:clrScheme>
    <a:fontScheme name="Walmart Type Family">
      <a:majorFont>
        <a:latin typeface="Myriad Pro Light"/>
        <a:ea typeface=""/>
        <a:cs typeface=""/>
      </a:majorFont>
      <a:minorFont>
        <a:latin typeface="Myriad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ssociateBrandPowerpointTemplate_Curated" id="{60B265AB-79FA-9742-AA97-AFCF3E9E8EC2}" vid="{61F8328F-7310-3D40-BD6F-9FADEA26F0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F69244BCDC4041A385583D703A9807" ma:contentTypeVersion="10" ma:contentTypeDescription="Create a new document." ma:contentTypeScope="" ma:versionID="531392e9c94bb475a6d9d650dadef9f7">
  <xsd:schema xmlns:xsd="http://www.w3.org/2001/XMLSchema" xmlns:xs="http://www.w3.org/2001/XMLSchema" xmlns:p="http://schemas.microsoft.com/office/2006/metadata/properties" xmlns:ns2="ff585c47-c86f-4e46-829c-44b9d0c6f692" targetNamespace="http://schemas.microsoft.com/office/2006/metadata/properties" ma:root="true" ma:fieldsID="1355bfc8d62b6bab163803eb01bac909" ns2:_="">
    <xsd:import namespace="ff585c47-c86f-4e46-829c-44b9d0c6f6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585c47-c86f-4e46-829c-44b9d0c6f6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C4A33C-121A-4309-A94B-0FDD83C7B6AC}">
  <ds:schemaRefs>
    <ds:schemaRef ds:uri="ff585c47-c86f-4e46-829c-44b9d0c6f69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BCD56BE-EFE4-482C-BE92-EF8A01C029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417C2C-C23C-4E7C-8E3E-19E240927107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AssociateBrandPowerpointTemplate_Curated</Template>
  <Application>Microsoft Office PowerPoint</Application>
  <PresentationFormat>Custom</PresentationFormat>
  <Slides>14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Jocelyn Schneider</dc:creator>
  <cp:revision>20</cp:revision>
  <dcterms:created xsi:type="dcterms:W3CDTF">2018-06-18T14:54:16Z</dcterms:created>
  <dcterms:modified xsi:type="dcterms:W3CDTF">2021-09-25T15:29:35Z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-1499233906</vt:i4>
  </property>
  <property fmtid="{D5CDD505-2E9C-101B-9397-08002B2CF9AE}" pid="3" name="_NewReviewCycle">
    <vt:lpwstr/>
  </property>
  <property fmtid="{D5CDD505-2E9C-101B-9397-08002B2CF9AE}" pid="4" name="_EmailSubject">
    <vt:lpwstr>Walmart: Weekly Status Meeting (4.2)</vt:lpwstr>
  </property>
  <property fmtid="{D5CDD505-2E9C-101B-9397-08002B2CF9AE}" pid="5" name="_AuthorEmail">
    <vt:lpwstr>Danielle.Dye0@walmart.com</vt:lpwstr>
  </property>
  <property fmtid="{D5CDD505-2E9C-101B-9397-08002B2CF9AE}" pid="6" name="_AuthorEmailDisplayName">
    <vt:lpwstr>Danielle Dye - Vendor</vt:lpwstr>
  </property>
  <property fmtid="{D5CDD505-2E9C-101B-9397-08002B2CF9AE}" pid="7" name="ContentTypeId">
    <vt:lpwstr>0x01010047F69244BCDC4041A385583D703A9807</vt:lpwstr>
  </property>
  <property fmtid="{D5CDD505-2E9C-101B-9397-08002B2CF9AE}" pid="8" name="AuthorIds_UIVersion_1024">
    <vt:lpwstr>558</vt:lpwstr>
  </property>
</Properties>
</file>

<file path=docProps/thumbnail.jpeg>
</file>